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60" r:id="rId2"/>
    <p:sldId id="696" r:id="rId3"/>
    <p:sldId id="691" r:id="rId4"/>
    <p:sldId id="692" r:id="rId5"/>
    <p:sldId id="693" r:id="rId6"/>
    <p:sldId id="694" r:id="rId7"/>
    <p:sldId id="697" r:id="rId8"/>
    <p:sldId id="710" r:id="rId9"/>
    <p:sldId id="698" r:id="rId10"/>
    <p:sldId id="706" r:id="rId11"/>
    <p:sldId id="699" r:id="rId12"/>
    <p:sldId id="393" r:id="rId13"/>
    <p:sldId id="711" r:id="rId14"/>
    <p:sldId id="280" r:id="rId15"/>
    <p:sldId id="707" r:id="rId16"/>
    <p:sldId id="701" r:id="rId17"/>
    <p:sldId id="700" r:id="rId18"/>
    <p:sldId id="398" r:id="rId19"/>
    <p:sldId id="400" r:id="rId20"/>
    <p:sldId id="401" r:id="rId21"/>
    <p:sldId id="702" r:id="rId22"/>
    <p:sldId id="713" r:id="rId23"/>
    <p:sldId id="703" r:id="rId24"/>
    <p:sldId id="695" r:id="rId25"/>
    <p:sldId id="708" r:id="rId26"/>
    <p:sldId id="709" r:id="rId27"/>
    <p:sldId id="704" r:id="rId28"/>
    <p:sldId id="705" r:id="rId29"/>
    <p:sldId id="712" r:id="rId30"/>
    <p:sldId id="71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/>
    <p:restoredTop sz="94737"/>
  </p:normalViewPr>
  <p:slideViewPr>
    <p:cSldViewPr snapToGrid="0" snapToObjects="1">
      <p:cViewPr varScale="1">
        <p:scale>
          <a:sx n="93" d="100"/>
          <a:sy n="93" d="100"/>
        </p:scale>
        <p:origin x="14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18T11:14:11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97138-54E3-7E47-9101-13B747195B33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EE95-03A3-994B-AB8B-CDE66BD547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4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3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28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53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29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20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30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0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5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9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8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7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2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>
            <a:extLst>
              <a:ext uri="{FF2B5EF4-FFF2-40B4-BE49-F238E27FC236}">
                <a16:creationId xmlns:a16="http://schemas.microsoft.com/office/drawing/2014/main" id="{6A73D5D0-FDFA-8E4E-8AA6-250729A17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Espaço Reservado para Anotações 2">
            <a:extLst>
              <a:ext uri="{FF2B5EF4-FFF2-40B4-BE49-F238E27FC236}">
                <a16:creationId xmlns:a16="http://schemas.microsoft.com/office/drawing/2014/main" id="{52B33991-D098-114E-96CA-07C12E94B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7" name="Espaço Reservado para Número de Slide 3">
            <a:extLst>
              <a:ext uri="{FF2B5EF4-FFF2-40B4-BE49-F238E27FC236}">
                <a16:creationId xmlns:a16="http://schemas.microsoft.com/office/drawing/2014/main" id="{97E3E29B-8B85-1146-B2E3-180084689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7A99E8-EB04-9348-BC04-76D1D135404F}" type="slidenum">
              <a:rPr lang="pt-BR" altLang="pt-BR" smtClean="0">
                <a:latin typeface="Calibri" panose="020F0502020204030204" pitchFamily="34" charset="0"/>
              </a:rPr>
              <a:pPr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0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0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8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38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75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00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48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25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57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37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8B4DB-78E9-3543-B5E0-AE49C6898D8D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D550-7549-644B-ABC5-BF35E72F1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56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2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33A72E12-14C5-6647-9064-9091F208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>
            <a:extLst>
              <a:ext uri="{FF2B5EF4-FFF2-40B4-BE49-F238E27FC236}">
                <a16:creationId xmlns:a16="http://schemas.microsoft.com/office/drawing/2014/main" id="{03A58441-CFAA-E44B-B0D1-D742F30F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4134" r="3429"/>
          <a:stretch>
            <a:fillRect/>
          </a:stretch>
        </p:blipFill>
        <p:spPr bwMode="auto">
          <a:xfrm>
            <a:off x="-1" y="7938"/>
            <a:ext cx="9143999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E2CB8CF5-8D20-9D42-B132-425362CF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m 1">
            <a:extLst>
              <a:ext uri="{FF2B5EF4-FFF2-40B4-BE49-F238E27FC236}">
                <a16:creationId xmlns:a16="http://schemas.microsoft.com/office/drawing/2014/main" id="{860D7B36-50CF-D544-84D9-21B504378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>
            <a:extLst>
              <a:ext uri="{FF2B5EF4-FFF2-40B4-BE49-F238E27FC236}">
                <a16:creationId xmlns:a16="http://schemas.microsoft.com/office/drawing/2014/main" id="{B8C0F5E2-C0B9-A94F-ACBF-F9289F3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72" y="2108264"/>
            <a:ext cx="8420100" cy="271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Times New Roman" panose="02020603050405020304" pitchFamily="18" charset="0"/>
              </a:rPr>
              <a:t>Prognóstico Climático para o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Times New Roman" panose="02020603050405020304" pitchFamily="18" charset="0"/>
              </a:rPr>
              <a:t>Trimestre Fevereiro, Março e Abril de 2021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pt-BR" altLang="pt-BR" sz="800" dirty="0">
              <a:latin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 err="1">
                <a:latin typeface="Times New Roman" panose="02020603050405020304" pitchFamily="18" charset="0"/>
              </a:rPr>
              <a:t>Meiry</a:t>
            </a:r>
            <a:r>
              <a:rPr lang="pt-BR" altLang="pt-BR" sz="2000" dirty="0">
                <a:latin typeface="Times New Roman" panose="02020603050405020304" pitchFamily="18" charset="0"/>
              </a:rPr>
              <a:t> Sakamoto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Fundação Cearense de Meteorologia e Recursos Hídricos</a:t>
            </a: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imes New Roman" panose="02020603050405020304" pitchFamily="18" charset="0"/>
              </a:rPr>
              <a:t>FUNCEME</a:t>
            </a:r>
            <a:endParaRPr lang="en-US" altLang="pt-BR" sz="2000" dirty="0">
              <a:latin typeface="Times New Roman" panose="02020603050405020304" pitchFamily="18" charset="0"/>
            </a:endParaRP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D6B65951-861E-774E-AF43-2EC56256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72" y="475430"/>
            <a:ext cx="8343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30</a:t>
            </a:r>
            <a:r>
              <a:rPr lang="en-US" altLang="pt-BR" sz="2400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Reunião</a:t>
            </a: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Extrardinária</a:t>
            </a: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(virtual) do CBH </a:t>
            </a:r>
            <a:r>
              <a:rPr lang="en-US" altLang="pt-B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Acaraú</a:t>
            </a:r>
            <a:endParaRPr lang="en-US" altLang="pt-B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11 de </a:t>
            </a:r>
            <a:r>
              <a:rPr lang="en-US" altLang="pt-B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fevereiro</a:t>
            </a: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de 2021</a:t>
            </a:r>
          </a:p>
        </p:txBody>
      </p:sp>
    </p:spTree>
    <p:extLst>
      <p:ext uri="{BB962C8B-B14F-4D97-AF65-F5344CB8AC3E}">
        <p14:creationId xmlns:p14="http://schemas.microsoft.com/office/powerpoint/2010/main" val="45175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A1981AFC-E746-AB41-858C-F2E3FF53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5">
            <a:extLst>
              <a:ext uri="{FF2B5EF4-FFF2-40B4-BE49-F238E27FC236}">
                <a16:creationId xmlns:a16="http://schemas.microsoft.com/office/drawing/2014/main" id="{43348DF3-7C29-C046-85ED-514C7CB5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m 1">
            <a:extLst>
              <a:ext uri="{FF2B5EF4-FFF2-40B4-BE49-F238E27FC236}">
                <a16:creationId xmlns:a16="http://schemas.microsoft.com/office/drawing/2014/main" id="{9883C840-BEB8-5249-9796-5CFE7348F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3005E0B5-D51A-3B4B-AC41-05A96405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9132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aixaDeTexto 9">
            <a:extLst>
              <a:ext uri="{FF2B5EF4-FFF2-40B4-BE49-F238E27FC236}">
                <a16:creationId xmlns:a16="http://schemas.microsoft.com/office/drawing/2014/main" id="{D4D23785-F51E-6947-954E-A70C9FEB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Oceano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Pacífico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Equatorial</a:t>
            </a:r>
            <a:endParaRPr lang="pt-BR" altLang="pt-BR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5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 de Temperatura da Superfície do Mar - Pacífico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831B8BD-C4B0-314A-A9C5-C30E34CBE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" name="Imagem 29" descr="Aplicativo&#10;&#10;Descrição gerada automaticamente com confiança baixa">
            <a:extLst>
              <a:ext uri="{FF2B5EF4-FFF2-40B4-BE49-F238E27FC236}">
                <a16:creationId xmlns:a16="http://schemas.microsoft.com/office/drawing/2014/main" id="{0DD98771-2A48-B34F-8B9C-096772AD49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79"/>
          <a:stretch/>
        </p:blipFill>
        <p:spPr>
          <a:xfrm>
            <a:off x="733" y="4068009"/>
            <a:ext cx="4572000" cy="1441416"/>
          </a:xfrm>
          <a:prstGeom prst="rect">
            <a:avLst/>
          </a:prstGeom>
        </p:spPr>
      </p:pic>
      <p:pic>
        <p:nvPicPr>
          <p:cNvPr id="34" name="Imagem 33" descr="Gráfico, Gráfico de cascata&#10;&#10;Descrição gerada automaticamente">
            <a:extLst>
              <a:ext uri="{FF2B5EF4-FFF2-40B4-BE49-F238E27FC236}">
                <a16:creationId xmlns:a16="http://schemas.microsoft.com/office/drawing/2014/main" id="{BE5E0EC2-1D94-C141-80CC-0CF580F842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20"/>
          <a:stretch/>
        </p:blipFill>
        <p:spPr>
          <a:xfrm>
            <a:off x="-5556" y="5526157"/>
            <a:ext cx="4572000" cy="1331843"/>
          </a:xfrm>
          <a:prstGeom prst="rect">
            <a:avLst/>
          </a:prstGeom>
        </p:spPr>
      </p:pic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CEDD277-8F46-174C-9442-871749B69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43" y="1003824"/>
            <a:ext cx="3017757" cy="5833432"/>
          </a:xfrm>
          <a:prstGeom prst="rect">
            <a:avLst/>
          </a:prstGeom>
        </p:spPr>
      </p:pic>
      <p:pic>
        <p:nvPicPr>
          <p:cNvPr id="6" name="Imagem 5" descr="Gráfico, Diagrama&#10;&#10;Descrição gerada automaticamente com confiança média">
            <a:extLst>
              <a:ext uri="{FF2B5EF4-FFF2-40B4-BE49-F238E27FC236}">
                <a16:creationId xmlns:a16="http://schemas.microsoft.com/office/drawing/2014/main" id="{D911ABB7-5F8F-664C-B9C8-F8B6663E9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053" y="1015232"/>
            <a:ext cx="4222435" cy="3083708"/>
          </a:xfrm>
          <a:prstGeom prst="rect">
            <a:avLst/>
          </a:prstGeom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348EDB40-31FB-8842-9E9C-842145E1BB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6444" y="4692060"/>
            <a:ext cx="1524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9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>
            <a:extLst>
              <a:ext uri="{FF2B5EF4-FFF2-40B4-BE49-F238E27FC236}">
                <a16:creationId xmlns:a16="http://schemas.microsoft.com/office/drawing/2014/main" id="{33EE1D89-3318-D449-9E42-617BAD2D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ixaDeTexto 9">
            <a:extLst>
              <a:ext uri="{FF2B5EF4-FFF2-40B4-BE49-F238E27FC236}">
                <a16:creationId xmlns:a16="http://schemas.microsoft.com/office/drawing/2014/main" id="{4D9C14A5-406E-7C48-9EDC-F4B3C5B2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318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Times New Roman" panose="02020603050405020304" pitchFamily="18" charset="0"/>
              </a:rPr>
              <a:t>Ipslorem buantum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299FA722-DBD1-3E43-8BE2-353730C9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328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7">
            <a:extLst>
              <a:ext uri="{FF2B5EF4-FFF2-40B4-BE49-F238E27FC236}">
                <a16:creationId xmlns:a16="http://schemas.microsoft.com/office/drawing/2014/main" id="{373D4224-1A0D-CC45-A1DD-DDAA80223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432046"/>
            <a:ext cx="856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Previsão de Anomalia de TSM para a Região do </a:t>
            </a:r>
            <a:r>
              <a:rPr lang="pt-B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3.4 (Oceano Pacífico)</a:t>
            </a:r>
            <a:endParaRPr lang="pt-BR" alt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962925ED-710C-3C4F-80A1-3538978D5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664" y="1125538"/>
            <a:ext cx="6329560" cy="5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8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>
            <a:extLst>
              <a:ext uri="{FF2B5EF4-FFF2-40B4-BE49-F238E27FC236}">
                <a16:creationId xmlns:a16="http://schemas.microsoft.com/office/drawing/2014/main" id="{33EE1D89-3318-D449-9E42-617BAD2D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aixaDeTexto 9">
            <a:extLst>
              <a:ext uri="{FF2B5EF4-FFF2-40B4-BE49-F238E27FC236}">
                <a16:creationId xmlns:a16="http://schemas.microsoft.com/office/drawing/2014/main" id="{4D9C14A5-406E-7C48-9EDC-F4B3C5B2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318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Times New Roman" panose="02020603050405020304" pitchFamily="18" charset="0"/>
              </a:rPr>
              <a:t>Ipslorem buantum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299FA722-DBD1-3E43-8BE2-353730C9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328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17">
            <a:extLst>
              <a:ext uri="{FF2B5EF4-FFF2-40B4-BE49-F238E27FC236}">
                <a16:creationId xmlns:a16="http://schemas.microsoft.com/office/drawing/2014/main" id="{373D4224-1A0D-CC45-A1DD-DDAA80223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432046"/>
            <a:ext cx="856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Previsão de Anomalia de TSM para a Região do </a:t>
            </a:r>
            <a:r>
              <a:rPr lang="pt-BR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3.4 (Oceano Pacífico)</a:t>
            </a:r>
            <a:endParaRPr lang="pt-BR" alt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378EF6F5-782F-1444-AF43-5F5887F4B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14" y="1093542"/>
            <a:ext cx="5763491" cy="51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2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3" name="Picture 2">
            <a:extLst>
              <a:ext uri="{FF2B5EF4-FFF2-40B4-BE49-F238E27FC236}">
                <a16:creationId xmlns:a16="http://schemas.microsoft.com/office/drawing/2014/main" id="{00B75E09-1BD8-4745-A978-006EBE24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4" name="Picture 5">
            <a:extLst>
              <a:ext uri="{FF2B5EF4-FFF2-40B4-BE49-F238E27FC236}">
                <a16:creationId xmlns:a16="http://schemas.microsoft.com/office/drawing/2014/main" id="{A656EB58-BD2A-BF4D-8DE3-BAE528466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5" name="Imagem 7">
            <a:extLst>
              <a:ext uri="{FF2B5EF4-FFF2-40B4-BE49-F238E27FC236}">
                <a16:creationId xmlns:a16="http://schemas.microsoft.com/office/drawing/2014/main" id="{B43777BE-CCA3-5A4C-9DD1-5A9DB38F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1" descr="la-nina-2.gif">
            <a:extLst>
              <a:ext uri="{FF2B5EF4-FFF2-40B4-BE49-F238E27FC236}">
                <a16:creationId xmlns:a16="http://schemas.microsoft.com/office/drawing/2014/main" id="{E11A0C1A-1D78-FA4A-916C-788824490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9698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1D9312-D98E-EE4C-93B3-DA0273D51FD8}"/>
              </a:ext>
            </a:extLst>
          </p:cNvPr>
          <p:cNvSpPr txBox="1"/>
          <p:nvPr/>
        </p:nvSpPr>
        <p:spPr>
          <a:xfrm>
            <a:off x="6444208" y="3744992"/>
            <a:ext cx="1080000" cy="324191"/>
          </a:xfrm>
          <a:prstGeom prst="rect">
            <a:avLst/>
          </a:prstGeom>
          <a:solidFill>
            <a:schemeClr val="bg1"/>
          </a:solidFill>
          <a:effectLst/>
          <a:scene3d>
            <a:camera prst="obliqueTopLeft"/>
            <a:lightRig rig="threePt" dir="t">
              <a:rot lat="0" lon="0" rev="5160000"/>
            </a:lightRig>
          </a:scene3d>
          <a:sp3d/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6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Nordeste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17858-2357-A542-A59B-2737CD3035D6}"/>
              </a:ext>
            </a:extLst>
          </p:cNvPr>
          <p:cNvSpPr txBox="1"/>
          <p:nvPr/>
        </p:nvSpPr>
        <p:spPr>
          <a:xfrm>
            <a:off x="1691680" y="4181890"/>
            <a:ext cx="864000" cy="266227"/>
          </a:xfrm>
          <a:prstGeom prst="rect">
            <a:avLst/>
          </a:prstGeom>
          <a:solidFill>
            <a:schemeClr val="bg1"/>
          </a:solidFill>
          <a:effectLst/>
          <a:scene3d>
            <a:camera prst="obliqueTopLeft"/>
            <a:lightRig rig="threePt" dir="t">
              <a:rot lat="0" lon="0" rev="5160000"/>
            </a:lightRig>
          </a:scene3d>
          <a:sp3d/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pt-BR" sz="12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Austrália</a:t>
            </a:r>
          </a:p>
        </p:txBody>
      </p:sp>
      <p:sp>
        <p:nvSpPr>
          <p:cNvPr id="243719" name="TextBox 8">
            <a:extLst>
              <a:ext uri="{FF2B5EF4-FFF2-40B4-BE49-F238E27FC236}">
                <a16:creationId xmlns:a16="http://schemas.microsoft.com/office/drawing/2014/main" id="{7F02028B-F7B3-C040-AA12-0BD3CC3AF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5876925"/>
            <a:ext cx="9123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>
                <a:latin typeface="Arial" panose="020B0604020202020204" pitchFamily="34" charset="0"/>
              </a:rPr>
              <a:t>Fonte: CPTEC/INPE</a:t>
            </a:r>
          </a:p>
        </p:txBody>
      </p:sp>
      <p:pic>
        <p:nvPicPr>
          <p:cNvPr id="243720" name="Picture 3">
            <a:extLst>
              <a:ext uri="{FF2B5EF4-FFF2-40B4-BE49-F238E27FC236}">
                <a16:creationId xmlns:a16="http://schemas.microsoft.com/office/drawing/2014/main" id="{117E92AD-848C-CF49-A1EC-FC45E607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1" name="CaixaDeTexto 9">
            <a:extLst>
              <a:ext uri="{FF2B5EF4-FFF2-40B4-BE49-F238E27FC236}">
                <a16:creationId xmlns:a16="http://schemas.microsoft.com/office/drawing/2014/main" id="{1C62266F-FF40-1C42-A295-BC108BEA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31813"/>
            <a:ext cx="784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chemeClr val="bg1"/>
                </a:solidFill>
                <a:latin typeface="Times New Roman" panose="02020603050405020304" pitchFamily="18" charset="0"/>
              </a:rPr>
              <a:t>Influência do Oceano Pacífico </a:t>
            </a:r>
            <a:r>
              <a:rPr lang="en-US" altLang="pt-BR" sz="2800">
                <a:solidFill>
                  <a:schemeClr val="bg1"/>
                </a:solidFill>
                <a:latin typeface="Times New Roman" panose="02020603050405020304" pitchFamily="18" charset="0"/>
              </a:rPr>
              <a:t>–</a:t>
            </a:r>
            <a:r>
              <a:rPr lang="pt-BR" altLang="pt-BR" sz="2800">
                <a:solidFill>
                  <a:schemeClr val="bg1"/>
                </a:solidFill>
                <a:latin typeface="Times New Roman" panose="02020603050405020304" pitchFamily="18" charset="0"/>
              </a:rPr>
              <a:t> La Niña</a:t>
            </a:r>
          </a:p>
        </p:txBody>
      </p:sp>
    </p:spTree>
    <p:extLst>
      <p:ext uri="{BB962C8B-B14F-4D97-AF65-F5344CB8AC3E}">
        <p14:creationId xmlns:p14="http://schemas.microsoft.com/office/powerpoint/2010/main" val="233196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A1981AFC-E746-AB41-858C-F2E3FF53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5">
            <a:extLst>
              <a:ext uri="{FF2B5EF4-FFF2-40B4-BE49-F238E27FC236}">
                <a16:creationId xmlns:a16="http://schemas.microsoft.com/office/drawing/2014/main" id="{43348DF3-7C29-C046-85ED-514C7CB5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m 1">
            <a:extLst>
              <a:ext uri="{FF2B5EF4-FFF2-40B4-BE49-F238E27FC236}">
                <a16:creationId xmlns:a16="http://schemas.microsoft.com/office/drawing/2014/main" id="{9883C840-BEB8-5249-9796-5CFE7348F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3005E0B5-D51A-3B4B-AC41-05A96405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9132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aixaDeTexto 9">
            <a:extLst>
              <a:ext uri="{FF2B5EF4-FFF2-40B4-BE49-F238E27FC236}">
                <a16:creationId xmlns:a16="http://schemas.microsoft.com/office/drawing/2014/main" id="{D4D23785-F51E-6947-954E-A70C9FEB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Oceano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Atlântico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Tropical</a:t>
            </a:r>
            <a:endParaRPr lang="pt-BR" altLang="pt-BR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4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 de Temperatura da Superfície do Mar - Atlântico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831B8BD-C4B0-314A-A9C5-C30E34CBE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B66DE52-A91A-924F-8D66-ACAD391C9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433" y="1216934"/>
            <a:ext cx="2895600" cy="5473700"/>
          </a:xfrm>
          <a:prstGeom prst="rect">
            <a:avLst/>
          </a:prstGeom>
        </p:spPr>
      </p:pic>
      <p:pic>
        <p:nvPicPr>
          <p:cNvPr id="7" name="Imagem 6" descr="Diagrama&#10;&#10;Descrição gerada automaticamente com confiança média">
            <a:extLst>
              <a:ext uri="{FF2B5EF4-FFF2-40B4-BE49-F238E27FC236}">
                <a16:creationId xmlns:a16="http://schemas.microsoft.com/office/drawing/2014/main" id="{32956B09-4EB8-1B4C-AACD-7136A5444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43" y="1029255"/>
            <a:ext cx="4457700" cy="3289300"/>
          </a:xfrm>
          <a:prstGeom prst="rect">
            <a:avLst/>
          </a:prstGeom>
        </p:spPr>
      </p:pic>
      <p:pic>
        <p:nvPicPr>
          <p:cNvPr id="11" name="Imagem 10" descr="Gráfico, Gráfico de linhas&#10;&#10;Descrição gerada automaticamente">
            <a:extLst>
              <a:ext uri="{FF2B5EF4-FFF2-40B4-BE49-F238E27FC236}">
                <a16:creationId xmlns:a16="http://schemas.microsoft.com/office/drawing/2014/main" id="{717A06B1-D0EC-A547-BA32-54E098D7B9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9317"/>
          <a:stretch/>
        </p:blipFill>
        <p:spPr>
          <a:xfrm>
            <a:off x="11112" y="4346065"/>
            <a:ext cx="3299827" cy="2406292"/>
          </a:xfrm>
          <a:prstGeom prst="rect">
            <a:avLst/>
          </a:prstGeom>
        </p:spPr>
      </p:pic>
      <p:pic>
        <p:nvPicPr>
          <p:cNvPr id="20" name="Imagem 19" descr="Gráfico, Gráfico de linhas&#10;&#10;Descrição gerada automaticamente">
            <a:extLst>
              <a:ext uri="{FF2B5EF4-FFF2-40B4-BE49-F238E27FC236}">
                <a16:creationId xmlns:a16="http://schemas.microsoft.com/office/drawing/2014/main" id="{B8B87828-C320-084B-B1A0-3AAD16A79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634"/>
          <a:stretch/>
        </p:blipFill>
        <p:spPr>
          <a:xfrm>
            <a:off x="3239281" y="4732074"/>
            <a:ext cx="2998007" cy="199996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6A855A-CD3E-0649-9975-075C2394FC7D}"/>
              </a:ext>
            </a:extLst>
          </p:cNvPr>
          <p:cNvSpPr txBox="1"/>
          <p:nvPr/>
        </p:nvSpPr>
        <p:spPr>
          <a:xfrm>
            <a:off x="903185" y="4851929"/>
            <a:ext cx="180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Dipolo Mensal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3FD372-944D-8B48-8050-28C3FA4489E8}"/>
              </a:ext>
            </a:extLst>
          </p:cNvPr>
          <p:cNvSpPr txBox="1"/>
          <p:nvPr/>
        </p:nvSpPr>
        <p:spPr>
          <a:xfrm>
            <a:off x="4031976" y="4865089"/>
            <a:ext cx="180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Dipolo Semanal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8B2D0C-2805-EB46-A6D5-5A3F95CA3D35}"/>
              </a:ext>
            </a:extLst>
          </p:cNvPr>
          <p:cNvSpPr txBox="1"/>
          <p:nvPr/>
        </p:nvSpPr>
        <p:spPr>
          <a:xfrm>
            <a:off x="559057" y="5991904"/>
            <a:ext cx="110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/>
                </a:solidFill>
              </a:rPr>
              <a:t>dipolo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02DAD29-474D-804D-B83E-F4A504352766}"/>
              </a:ext>
            </a:extLst>
          </p:cNvPr>
          <p:cNvSpPr txBox="1"/>
          <p:nvPr/>
        </p:nvSpPr>
        <p:spPr>
          <a:xfrm>
            <a:off x="4921786" y="5920842"/>
            <a:ext cx="110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/>
                </a:solidFill>
              </a:rPr>
              <a:t>dipolo</a:t>
            </a:r>
          </a:p>
        </p:txBody>
      </p:sp>
    </p:spTree>
    <p:extLst>
      <p:ext uri="{BB962C8B-B14F-4D97-AF65-F5344CB8AC3E}">
        <p14:creationId xmlns:p14="http://schemas.microsoft.com/office/powerpoint/2010/main" val="325549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92290"/>
            <a:ext cx="8568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Previsão de Anomalia de TSM no Oceano Atlântico Tropical</a:t>
            </a:r>
            <a:endParaRPr lang="pt-BR" altLang="pt-B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Mapa&#10;&#10;Descrição gerada automaticamente com confiança média">
            <a:extLst>
              <a:ext uri="{FF2B5EF4-FFF2-40B4-BE49-F238E27FC236}">
                <a16:creationId xmlns:a16="http://schemas.microsoft.com/office/drawing/2014/main" id="{FFB0AA53-E6F7-F049-9B26-CFF814850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52" y="1073500"/>
            <a:ext cx="7077491" cy="49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A1981AFC-E746-AB41-858C-F2E3FF53C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5">
            <a:extLst>
              <a:ext uri="{FF2B5EF4-FFF2-40B4-BE49-F238E27FC236}">
                <a16:creationId xmlns:a16="http://schemas.microsoft.com/office/drawing/2014/main" id="{43348DF3-7C29-C046-85ED-514C7CB5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Imagem 1">
            <a:extLst>
              <a:ext uri="{FF2B5EF4-FFF2-40B4-BE49-F238E27FC236}">
                <a16:creationId xmlns:a16="http://schemas.microsoft.com/office/drawing/2014/main" id="{9883C840-BEB8-5249-9796-5CFE7348F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id="{3005E0B5-D51A-3B4B-AC41-05A96405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9132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CaixaDeTexto 9">
            <a:extLst>
              <a:ext uri="{FF2B5EF4-FFF2-40B4-BE49-F238E27FC236}">
                <a16:creationId xmlns:a16="http://schemas.microsoft.com/office/drawing/2014/main" id="{D4D23785-F51E-6947-954E-A70C9FEB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>
                <a:solidFill>
                  <a:schemeClr val="bg1"/>
                </a:solidFill>
                <a:latin typeface="Times New Roman" panose="02020603050405020304" pitchFamily="18" charset="0"/>
              </a:rPr>
              <a:t>Resultados das Previsões dos Modelos</a:t>
            </a:r>
            <a:endParaRPr lang="pt-BR" altLang="pt-BR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5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>
            <a:extLst>
              <a:ext uri="{FF2B5EF4-FFF2-40B4-BE49-F238E27FC236}">
                <a16:creationId xmlns:a16="http://schemas.microsoft.com/office/drawing/2014/main" id="{F1B10093-80FD-2748-B11A-F044FDE6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CaixaDeTexto 9">
            <a:extLst>
              <a:ext uri="{FF2B5EF4-FFF2-40B4-BE49-F238E27FC236}">
                <a16:creationId xmlns:a16="http://schemas.microsoft.com/office/drawing/2014/main" id="{D785C84B-C4EB-1E48-BD76-F6269FA4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318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Times New Roman" panose="02020603050405020304" pitchFamily="18" charset="0"/>
              </a:rPr>
              <a:t>Ipslorem buantum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308E2878-7F1A-9747-B9F2-1D48C3E0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328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CaixaDeTexto 9">
            <a:extLst>
              <a:ext uri="{FF2B5EF4-FFF2-40B4-BE49-F238E27FC236}">
                <a16:creationId xmlns:a16="http://schemas.microsoft.com/office/drawing/2014/main" id="{B78C4495-3EAA-954A-A73B-E3A81DC6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58788"/>
            <a:ext cx="8569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100">
                <a:solidFill>
                  <a:schemeClr val="bg1"/>
                </a:solidFill>
                <a:latin typeface="Times New Roman" panose="02020603050405020304" pitchFamily="18" charset="0"/>
              </a:rPr>
              <a:t>Previsões de Janeiro para o Trimestre FMA 2021 </a:t>
            </a:r>
            <a:r>
              <a:rPr lang="en-US" altLang="pt-BR" sz="1400">
                <a:solidFill>
                  <a:schemeClr val="bg1"/>
                </a:solidFill>
                <a:latin typeface="Times New Roman" panose="02020603050405020304" pitchFamily="18" charset="0"/>
              </a:rPr>
              <a:t>(Previsões e Observações Para 2012-2021)</a:t>
            </a:r>
            <a:endParaRPr lang="pt-BR" altLang="pt-BR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20D6E231-DEDB-3D46-B936-6527DC2A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773238"/>
            <a:ext cx="8936038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Arredondado 1">
            <a:extLst>
              <a:ext uri="{FF2B5EF4-FFF2-40B4-BE49-F238E27FC236}">
                <a16:creationId xmlns:a16="http://schemas.microsoft.com/office/drawing/2014/main" id="{2636F31B-F59A-BD4D-BAEC-028E7482E7A1}"/>
              </a:ext>
            </a:extLst>
          </p:cNvPr>
          <p:cNvSpPr/>
          <p:nvPr/>
        </p:nvSpPr>
        <p:spPr>
          <a:xfrm>
            <a:off x="7667625" y="3429000"/>
            <a:ext cx="504825" cy="1655763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10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>
            <a:extLst>
              <a:ext uri="{FF2B5EF4-FFF2-40B4-BE49-F238E27FC236}">
                <a16:creationId xmlns:a16="http://schemas.microsoft.com/office/drawing/2014/main" id="{E2CB8CF5-8D20-9D42-B132-425362CF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7AE4BA-5FE2-4044-9906-15310FB59685}"/>
              </a:ext>
            </a:extLst>
          </p:cNvPr>
          <p:cNvSpPr txBox="1"/>
          <p:nvPr/>
        </p:nvSpPr>
        <p:spPr>
          <a:xfrm>
            <a:off x="0" y="23655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Chuvas da Pré-Estação Chuvosa</a:t>
            </a:r>
          </a:p>
        </p:txBody>
      </p:sp>
    </p:spTree>
    <p:extLst>
      <p:ext uri="{BB962C8B-B14F-4D97-AF65-F5344CB8AC3E}">
        <p14:creationId xmlns:p14="http://schemas.microsoft.com/office/powerpoint/2010/main" val="400382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FCCD09DD-032D-184A-B00F-8EEBC9AF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5">
            <a:extLst>
              <a:ext uri="{FF2B5EF4-FFF2-40B4-BE49-F238E27FC236}">
                <a16:creationId xmlns:a16="http://schemas.microsoft.com/office/drawing/2014/main" id="{3EE6EB44-E9B2-E440-AA76-48CA8C61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m 1">
            <a:extLst>
              <a:ext uri="{FF2B5EF4-FFF2-40B4-BE49-F238E27FC236}">
                <a16:creationId xmlns:a16="http://schemas.microsoft.com/office/drawing/2014/main" id="{3642BBEC-B334-9E46-BC12-996401C38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1765D1A0-4010-C547-8F79-95D3758E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9132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CaixaDeTexto 9">
            <a:extLst>
              <a:ext uri="{FF2B5EF4-FFF2-40B4-BE49-F238E27FC236}">
                <a16:creationId xmlns:a16="http://schemas.microsoft.com/office/drawing/2014/main" id="{640C3693-3BCE-7746-972D-B26DDE2A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Prognóstico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Climático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para o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Trimestre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FMA 2021</a:t>
            </a:r>
            <a:endParaRPr lang="pt-BR" altLang="pt-BR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>
            <a:extLst>
              <a:ext uri="{FF2B5EF4-FFF2-40B4-BE49-F238E27FC236}">
                <a16:creationId xmlns:a16="http://schemas.microsoft.com/office/drawing/2014/main" id="{6AA2D352-FC22-6446-9864-B1759BB9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aixaDeTexto 9">
            <a:extLst>
              <a:ext uri="{FF2B5EF4-FFF2-40B4-BE49-F238E27FC236}">
                <a16:creationId xmlns:a16="http://schemas.microsoft.com/office/drawing/2014/main" id="{85BEC5B9-BCFF-324B-A915-895CB9E68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318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Times New Roman" panose="02020603050405020304" pitchFamily="18" charset="0"/>
              </a:rPr>
              <a:t>Ipslorem buantum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CD78479E-9839-1245-8166-6E67C060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328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ixaDeTexto 9">
            <a:extLst>
              <a:ext uri="{FF2B5EF4-FFF2-40B4-BE49-F238E27FC236}">
                <a16:creationId xmlns:a16="http://schemas.microsoft.com/office/drawing/2014/main" id="{50C21195-FBA5-5440-AB33-D0BC26AA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20688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chemeClr val="bg1"/>
                </a:solidFill>
                <a:latin typeface="Times New Roman" panose="02020603050405020304" pitchFamily="18" charset="0"/>
              </a:rPr>
              <a:t>Prognóstico de Janeiro para o Trimestre FMA 2021 para o Ceará</a:t>
            </a:r>
            <a:endParaRPr lang="pt-BR" altLang="pt-B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Retângulo 5">
            <a:extLst>
              <a:ext uri="{FF2B5EF4-FFF2-40B4-BE49-F238E27FC236}">
                <a16:creationId xmlns:a16="http://schemas.microsoft.com/office/drawing/2014/main" id="{48E8DC39-C2C0-DE4D-B844-18A5C096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609" y="2737535"/>
            <a:ext cx="4638012" cy="339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Os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modelos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previsão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climática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apontam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presença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um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gradiente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chuvas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sul-norte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indicando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no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centro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sul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estado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anomalias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negativas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chuva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e no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extremo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noroeste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Ceará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anomalias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positivas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no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trimestre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fevereiro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março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e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abril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de 2021.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altLang="pt-BR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Assim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no </a:t>
            </a:r>
            <a:r>
              <a:rPr lang="en-US" altLang="pt-BR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centro-sul</a:t>
            </a:r>
            <a:r>
              <a:rPr lang="en-US" altLang="pt-BR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pt-BR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estado</a:t>
            </a:r>
            <a:r>
              <a:rPr lang="en-US" altLang="pt-BR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categoria</a:t>
            </a:r>
            <a:r>
              <a:rPr lang="en-US" altLang="pt-BR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mais</a:t>
            </a:r>
            <a:r>
              <a:rPr lang="en-US" altLang="pt-BR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provável</a:t>
            </a:r>
            <a:r>
              <a:rPr lang="en-US" altLang="pt-BR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pt-BR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abaixo</a:t>
            </a:r>
            <a:r>
              <a:rPr lang="en-US" altLang="pt-BR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da normal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enquanto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que no </a:t>
            </a:r>
            <a:r>
              <a:rPr lang="en-US" altLang="pt-BR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extremo</a:t>
            </a:r>
            <a:r>
              <a:rPr lang="en-US" altLang="pt-BR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noroeste</a:t>
            </a:r>
            <a:r>
              <a:rPr lang="en-US" altLang="pt-BR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pt-BR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estado</a:t>
            </a:r>
            <a:r>
              <a:rPr lang="en-US" altLang="pt-BR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categoria</a:t>
            </a:r>
            <a:r>
              <a:rPr lang="en-US" altLang="pt-BR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mais</a:t>
            </a:r>
            <a:r>
              <a:rPr lang="en-US" altLang="pt-BR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provável</a:t>
            </a:r>
            <a:r>
              <a:rPr lang="en-US" altLang="pt-BR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é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pt-BR" sz="1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acima</a:t>
            </a:r>
            <a:r>
              <a:rPr lang="en-US" altLang="pt-BR" sz="1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da normal</a:t>
            </a:r>
            <a:r>
              <a:rPr lang="en-US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pt-BR" altLang="pt-BR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D3AE8D-7FC1-F949-8A48-F93B18E00F62}"/>
              </a:ext>
            </a:extLst>
          </p:cNvPr>
          <p:cNvGraphicFramePr>
            <a:graphicFrameLocks noGrp="1"/>
          </p:cNvGraphicFramePr>
          <p:nvPr/>
        </p:nvGraphicFramePr>
        <p:xfrm>
          <a:off x="4541793" y="1145581"/>
          <a:ext cx="4392612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Categorias</a:t>
                      </a:r>
                      <a:endParaRPr lang="en-US" sz="1800" dirty="0"/>
                    </a:p>
                  </a:txBody>
                  <a:tcPr marT="45700" marB="4570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Probabilidade</a:t>
                      </a:r>
                      <a:endParaRPr lang="en-US" sz="1800" dirty="0"/>
                    </a:p>
                  </a:txBody>
                  <a:tcPr marT="45700" marB="4570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Acima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do Normal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torno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da Normal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Abaixo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da Normal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7F9FAE-4A16-3449-8945-090B58B8A225}"/>
                  </a:ext>
                </a:extLst>
              </p14:cNvPr>
              <p14:cNvContentPartPr/>
              <p14:nvPr/>
            </p14:nvContentPartPr>
            <p14:xfrm>
              <a:off x="5138980" y="33986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7F9FAE-4A16-3449-8945-090B58B8A2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0980" y="338066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66369AA9-66E5-B64A-B9A7-57B8FDC61999}"/>
              </a:ext>
            </a:extLst>
          </p:cNvPr>
          <p:cNvGrpSpPr/>
          <p:nvPr/>
        </p:nvGrpSpPr>
        <p:grpSpPr>
          <a:xfrm>
            <a:off x="29211" y="1125538"/>
            <a:ext cx="4403398" cy="5220927"/>
            <a:chOff x="29211" y="1125538"/>
            <a:chExt cx="4403398" cy="5220927"/>
          </a:xfrm>
        </p:grpSpPr>
        <p:pic>
          <p:nvPicPr>
            <p:cNvPr id="6" name="Imagem 5" descr="Mapa&#10;&#10;Descrição gerada automaticamente">
              <a:extLst>
                <a:ext uri="{FF2B5EF4-FFF2-40B4-BE49-F238E27FC236}">
                  <a16:creationId xmlns:a16="http://schemas.microsoft.com/office/drawing/2014/main" id="{EB3CD385-187C-7348-A75C-0BDD2882D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48" t="7755" b="12061"/>
            <a:stretch/>
          </p:blipFill>
          <p:spPr>
            <a:xfrm>
              <a:off x="29211" y="1125538"/>
              <a:ext cx="4403398" cy="5220927"/>
            </a:xfrm>
            <a:prstGeom prst="rect">
              <a:avLst/>
            </a:prstGeom>
          </p:spPr>
        </p:pic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020CC4E-9263-B347-9F01-2799FB6E3C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6872" y="2343296"/>
              <a:ext cx="2505883" cy="2217761"/>
              <a:chOff x="2292250" y="2305100"/>
              <a:chExt cx="2921470" cy="2585563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F3B397D7-B459-F942-BC34-BA193CD2DA5A}"/>
                  </a:ext>
                </a:extLst>
              </p:cNvPr>
              <p:cNvSpPr/>
              <p:nvPr/>
            </p:nvSpPr>
            <p:spPr>
              <a:xfrm>
                <a:off x="2634018" y="2685197"/>
                <a:ext cx="540000" cy="180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DEDAE101-E90C-3A43-B83C-3D7FAEDB5201}"/>
                  </a:ext>
                </a:extLst>
              </p:cNvPr>
              <p:cNvSpPr/>
              <p:nvPr/>
            </p:nvSpPr>
            <p:spPr>
              <a:xfrm>
                <a:off x="3468811" y="3055962"/>
                <a:ext cx="540000" cy="144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53387DC2-90C3-D54E-840A-894ECA35EB2A}"/>
                  </a:ext>
                </a:extLst>
              </p:cNvPr>
              <p:cNvSpPr/>
              <p:nvPr/>
            </p:nvSpPr>
            <p:spPr>
              <a:xfrm>
                <a:off x="4303604" y="4135962"/>
                <a:ext cx="540000" cy="36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62F93E6-3FED-C140-8C41-6385CEF5C8AA}"/>
                  </a:ext>
                </a:extLst>
              </p:cNvPr>
              <p:cNvSpPr txBox="1"/>
              <p:nvPr/>
            </p:nvSpPr>
            <p:spPr>
              <a:xfrm>
                <a:off x="2292250" y="4495962"/>
                <a:ext cx="2921470" cy="394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/>
                  <a:t>Abaixo.   Normal   Acima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584AEBD-4D82-5141-9063-7A91A892865A}"/>
                  </a:ext>
                </a:extLst>
              </p:cNvPr>
              <p:cNvSpPr txBox="1"/>
              <p:nvPr/>
            </p:nvSpPr>
            <p:spPr>
              <a:xfrm>
                <a:off x="2486621" y="2305100"/>
                <a:ext cx="834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50%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48C0D8A-71FD-6F4D-86C0-9ECD5A7B26BB}"/>
                  </a:ext>
                </a:extLst>
              </p:cNvPr>
              <p:cNvSpPr txBox="1"/>
              <p:nvPr/>
            </p:nvSpPr>
            <p:spPr>
              <a:xfrm>
                <a:off x="3326422" y="2672982"/>
                <a:ext cx="834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40%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66D9D3D-E8C1-5B47-999E-7EC6C2702D7A}"/>
                  </a:ext>
                </a:extLst>
              </p:cNvPr>
              <p:cNvSpPr txBox="1"/>
              <p:nvPr/>
            </p:nvSpPr>
            <p:spPr>
              <a:xfrm>
                <a:off x="4168952" y="3735018"/>
                <a:ext cx="8347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10%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747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>
            <a:extLst>
              <a:ext uri="{FF2B5EF4-FFF2-40B4-BE49-F238E27FC236}">
                <a16:creationId xmlns:a16="http://schemas.microsoft.com/office/drawing/2014/main" id="{6AA2D352-FC22-6446-9864-B1759BB9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CaixaDeTexto 9">
            <a:extLst>
              <a:ext uri="{FF2B5EF4-FFF2-40B4-BE49-F238E27FC236}">
                <a16:creationId xmlns:a16="http://schemas.microsoft.com/office/drawing/2014/main" id="{85BEC5B9-BCFF-324B-A915-895CB9E68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5318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Times New Roman" panose="02020603050405020304" pitchFamily="18" charset="0"/>
              </a:rPr>
              <a:t>Ipslorem buantum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CD78479E-9839-1245-8166-6E67C060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328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ixaDeTexto 9">
            <a:extLst>
              <a:ext uri="{FF2B5EF4-FFF2-40B4-BE49-F238E27FC236}">
                <a16:creationId xmlns:a16="http://schemas.microsoft.com/office/drawing/2014/main" id="{50C21195-FBA5-5440-AB33-D0BC26AA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20688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Normal </a:t>
            </a:r>
            <a:r>
              <a:rPr lang="en-US" altLang="pt-BR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Climatológica</a:t>
            </a:r>
            <a:r>
              <a:rPr lang="en-US" altLang="pt-BR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(mm)</a:t>
            </a:r>
            <a:endParaRPr lang="pt-BR" altLang="pt-BR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D8B3C8D-4BFB-0945-94C8-898370E3F22F}"/>
              </a:ext>
            </a:extLst>
          </p:cNvPr>
          <p:cNvSpPr/>
          <p:nvPr/>
        </p:nvSpPr>
        <p:spPr>
          <a:xfrm>
            <a:off x="1947934" y="1858800"/>
            <a:ext cx="5181600" cy="374072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6D22EA-FE67-8444-960D-C0CE87BBF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1123374"/>
            <a:ext cx="51816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FCCD09DD-032D-184A-B00F-8EEBC9AF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5">
            <a:extLst>
              <a:ext uri="{FF2B5EF4-FFF2-40B4-BE49-F238E27FC236}">
                <a16:creationId xmlns:a16="http://schemas.microsoft.com/office/drawing/2014/main" id="{3EE6EB44-E9B2-E440-AA76-48CA8C61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m 1">
            <a:extLst>
              <a:ext uri="{FF2B5EF4-FFF2-40B4-BE49-F238E27FC236}">
                <a16:creationId xmlns:a16="http://schemas.microsoft.com/office/drawing/2014/main" id="{3642BBEC-B334-9E46-BC12-996401C38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1765D1A0-4010-C547-8F79-95D3758E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9132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CaixaDeTexto 9">
            <a:extLst>
              <a:ext uri="{FF2B5EF4-FFF2-40B4-BE49-F238E27FC236}">
                <a16:creationId xmlns:a16="http://schemas.microsoft.com/office/drawing/2014/main" id="{640C3693-3BCE-7746-972D-B26DDE2A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Situação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Atual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dos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Principais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Açudes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no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Ceará</a:t>
            </a:r>
            <a:endParaRPr lang="pt-BR" altLang="pt-BR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Reservatórios no Ceará em 10/02/2020 e 10/02/2021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831B8BD-C4B0-314A-A9C5-C30E34CBE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49144AB6-20B2-0841-B334-D4BBA4F1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914" y="1119862"/>
            <a:ext cx="4605567" cy="5400000"/>
          </a:xfrm>
          <a:prstGeom prst="rect">
            <a:avLst/>
          </a:prstGeom>
        </p:spPr>
      </p:pic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7F4A9610-D0B5-E646-8778-43F71DC45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3" y="1119862"/>
            <a:ext cx="4555247" cy="540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6EED8E8-EA52-B94C-8035-CA64E811636F}"/>
              </a:ext>
            </a:extLst>
          </p:cNvPr>
          <p:cNvSpPr txBox="1"/>
          <p:nvPr/>
        </p:nvSpPr>
        <p:spPr>
          <a:xfrm>
            <a:off x="2876261" y="1173025"/>
            <a:ext cx="166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10/02/2021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92AADA-B30B-FC43-90F1-409BAFD5F7E6}"/>
              </a:ext>
            </a:extLst>
          </p:cNvPr>
          <p:cNvSpPr txBox="1"/>
          <p:nvPr/>
        </p:nvSpPr>
        <p:spPr>
          <a:xfrm>
            <a:off x="7383731" y="1164405"/>
            <a:ext cx="1685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10/02/2020</a:t>
            </a:r>
          </a:p>
        </p:txBody>
      </p:sp>
    </p:spTree>
    <p:extLst>
      <p:ext uri="{BB962C8B-B14F-4D97-AF65-F5344CB8AC3E}">
        <p14:creationId xmlns:p14="http://schemas.microsoft.com/office/powerpoint/2010/main" val="253693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FCCD09DD-032D-184A-B00F-8EEBC9AF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5">
            <a:extLst>
              <a:ext uri="{FF2B5EF4-FFF2-40B4-BE49-F238E27FC236}">
                <a16:creationId xmlns:a16="http://schemas.microsoft.com/office/drawing/2014/main" id="{3EE6EB44-E9B2-E440-AA76-48CA8C61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m 1">
            <a:extLst>
              <a:ext uri="{FF2B5EF4-FFF2-40B4-BE49-F238E27FC236}">
                <a16:creationId xmlns:a16="http://schemas.microsoft.com/office/drawing/2014/main" id="{3642BBEC-B334-9E46-BC12-996401C38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1765D1A0-4010-C547-8F79-95D3758E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9132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CaixaDeTexto 9">
            <a:extLst>
              <a:ext uri="{FF2B5EF4-FFF2-40B4-BE49-F238E27FC236}">
                <a16:creationId xmlns:a16="http://schemas.microsoft.com/office/drawing/2014/main" id="{640C3693-3BCE-7746-972D-B26DDE2A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Chuvas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no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Ceará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Fevereiro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de 2021 (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até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11/02)</a:t>
            </a:r>
            <a:endParaRPr lang="pt-BR" altLang="pt-BR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5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7">
            <a:extLst>
              <a:ext uri="{FF2B5EF4-FFF2-40B4-BE49-F238E27FC236}">
                <a16:creationId xmlns:a16="http://schemas.microsoft.com/office/drawing/2014/main" id="{767BE00E-E257-9D45-BFD9-03CA8079E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Precipitações em Fevereiro de 2021 (até dia 11/02)</a:t>
            </a:r>
          </a:p>
        </p:txBody>
      </p:sp>
      <p:pic>
        <p:nvPicPr>
          <p:cNvPr id="4" name="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85FDF701-DC61-9942-87A5-74597E675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3968"/>
            <a:ext cx="9144000" cy="3975652"/>
          </a:xfrm>
          <a:prstGeom prst="rect">
            <a:avLst/>
          </a:prstGeom>
        </p:spPr>
      </p:pic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862C8549-62A7-354E-84FC-5EC996B812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241" r="23155"/>
          <a:stretch/>
        </p:blipFill>
        <p:spPr>
          <a:xfrm>
            <a:off x="4577558" y="5071012"/>
            <a:ext cx="3075710" cy="1786988"/>
          </a:xfrm>
          <a:prstGeom prst="rect">
            <a:avLst/>
          </a:prstGeom>
        </p:spPr>
      </p:pic>
      <p:pic>
        <p:nvPicPr>
          <p:cNvPr id="11" name="Imagem 10" descr="Tabela&#10;&#10;Descrição gerada automaticamente">
            <a:extLst>
              <a:ext uri="{FF2B5EF4-FFF2-40B4-BE49-F238E27FC236}">
                <a16:creationId xmlns:a16="http://schemas.microsoft.com/office/drawing/2014/main" id="{34C42802-CDB1-644B-889E-C007FEAF0A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626" r="24490" b="44876"/>
          <a:stretch/>
        </p:blipFill>
        <p:spPr>
          <a:xfrm>
            <a:off x="1366044" y="5073317"/>
            <a:ext cx="3200400" cy="1794518"/>
          </a:xfrm>
          <a:prstGeom prst="rect">
            <a:avLst/>
          </a:prstGeom>
        </p:spPr>
      </p:pic>
      <p:pic>
        <p:nvPicPr>
          <p:cNvPr id="12" name="Imagem 11" descr="Tabela&#10;&#10;Descrição gerada automaticamente">
            <a:extLst>
              <a:ext uri="{FF2B5EF4-FFF2-40B4-BE49-F238E27FC236}">
                <a16:creationId xmlns:a16="http://schemas.microsoft.com/office/drawing/2014/main" id="{7DB768E3-B1C4-C243-B300-D7347A57C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27" t="431" b="93519"/>
          <a:stretch/>
        </p:blipFill>
        <p:spPr>
          <a:xfrm>
            <a:off x="1968357" y="4908236"/>
            <a:ext cx="3964131" cy="3071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659E39-A88F-F14B-98FB-EA82D12BA4DF}"/>
              </a:ext>
            </a:extLst>
          </p:cNvPr>
          <p:cNvSpPr txBox="1"/>
          <p:nvPr/>
        </p:nvSpPr>
        <p:spPr>
          <a:xfrm>
            <a:off x="5303656" y="4904991"/>
            <a:ext cx="137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11/02/2021</a:t>
            </a:r>
          </a:p>
        </p:txBody>
      </p:sp>
    </p:spTree>
    <p:extLst>
      <p:ext uri="{BB962C8B-B14F-4D97-AF65-F5344CB8AC3E}">
        <p14:creationId xmlns:p14="http://schemas.microsoft.com/office/powerpoint/2010/main" val="3993719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FCCD09DD-032D-184A-B00F-8EEBC9AF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65750"/>
            <a:ext cx="571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5">
            <a:extLst>
              <a:ext uri="{FF2B5EF4-FFF2-40B4-BE49-F238E27FC236}">
                <a16:creationId xmlns:a16="http://schemas.microsoft.com/office/drawing/2014/main" id="{3EE6EB44-E9B2-E440-AA76-48CA8C61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m 1">
            <a:extLst>
              <a:ext uri="{FF2B5EF4-FFF2-40B4-BE49-F238E27FC236}">
                <a16:creationId xmlns:a16="http://schemas.microsoft.com/office/drawing/2014/main" id="{3642BBEC-B334-9E46-BC12-996401C38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5445125"/>
            <a:ext cx="7921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3">
            <a:extLst>
              <a:ext uri="{FF2B5EF4-FFF2-40B4-BE49-F238E27FC236}">
                <a16:creationId xmlns:a16="http://schemas.microsoft.com/office/drawing/2014/main" id="{1765D1A0-4010-C547-8F79-95D3758E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91328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CaixaDeTexto 9">
            <a:extLst>
              <a:ext uri="{FF2B5EF4-FFF2-40B4-BE49-F238E27FC236}">
                <a16:creationId xmlns:a16="http://schemas.microsoft.com/office/drawing/2014/main" id="{640C3693-3BCE-7746-972D-B26DDE2A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856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Previsão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para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os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Próximos</a:t>
            </a:r>
            <a:r>
              <a:rPr lang="en-US" altLang="pt-BR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Dias</a:t>
            </a:r>
            <a:endParaRPr lang="pt-BR" altLang="pt-BR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13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Previsão até 25/02/2021 </a:t>
            </a:r>
          </a:p>
        </p:txBody>
      </p:sp>
      <p:pic>
        <p:nvPicPr>
          <p:cNvPr id="4" name="Imagem 3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0846490E-20F1-DF48-AE20-BEDC1032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597" y="1084419"/>
            <a:ext cx="4623403" cy="5040000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93096D02-6113-DA4C-B1C9-5545ABE32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73151"/>
            <a:ext cx="462340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3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de Satélite das 9h do dia 11/02/2021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A03E5F-9C64-A44C-B5D6-061DD4187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41" y="1046163"/>
            <a:ext cx="5659005" cy="555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7">
            <a:extLst>
              <a:ext uri="{FF2B5EF4-FFF2-40B4-BE49-F238E27FC236}">
                <a16:creationId xmlns:a16="http://schemas.microsoft.com/office/drawing/2014/main" id="{767BE00E-E257-9D45-BFD9-03CA8079E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Precipitações em Dezembro de 2020</a:t>
            </a:r>
          </a:p>
        </p:txBody>
      </p:sp>
      <p:pic>
        <p:nvPicPr>
          <p:cNvPr id="3" name="Imagem 2" descr="Uma imagem contendo fileira, alinhado, muitos, coberto&#10;&#10;Descrição gerada automaticamente">
            <a:extLst>
              <a:ext uri="{FF2B5EF4-FFF2-40B4-BE49-F238E27FC236}">
                <a16:creationId xmlns:a16="http://schemas.microsoft.com/office/drawing/2014/main" id="{AEB29CC7-E803-0F44-834C-509C5044B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616" y="1005219"/>
            <a:ext cx="607135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Anomalia da Temperatura do Mar Atual (11/02/2021) </a:t>
            </a: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65112110-5104-744B-AE73-280275EC6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1244600"/>
            <a:ext cx="7188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Precipitações em Dezembro de 2020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831B8BD-C4B0-314A-A9C5-C30E34CBE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7D4C7B38-82BA-4E4F-9979-E27E857A1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905" y="5854700"/>
            <a:ext cx="5207000" cy="10033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BD5B66-8C69-694A-9D2E-DA35219E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" y="1136678"/>
            <a:ext cx="439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37908F2-F79C-1D48-BE18-40FFB154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61" y="1136678"/>
            <a:ext cx="445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7">
            <a:extLst>
              <a:ext uri="{FF2B5EF4-FFF2-40B4-BE49-F238E27FC236}">
                <a16:creationId xmlns:a16="http://schemas.microsoft.com/office/drawing/2014/main" id="{767BE00E-E257-9D45-BFD9-03CA8079E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Precipitações em Janeiro de 2021</a:t>
            </a:r>
          </a:p>
        </p:txBody>
      </p:sp>
      <p:pic>
        <p:nvPicPr>
          <p:cNvPr id="4" name="Imagem 3" descr="Uma imagem contendo colorido, cheio, muitos, de madeira&#10;&#10;Descrição gerada automaticamente">
            <a:extLst>
              <a:ext uri="{FF2B5EF4-FFF2-40B4-BE49-F238E27FC236}">
                <a16:creationId xmlns:a16="http://schemas.microsoft.com/office/drawing/2014/main" id="{C459E2CE-B2AA-F240-BC58-46A27CF04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871" y="1046163"/>
            <a:ext cx="506914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0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Precipitações em Janeiro de 2021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831B8BD-C4B0-314A-A9C5-C30E34CBE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350695-7366-CA4A-A18D-11B061C1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" y="1048982"/>
            <a:ext cx="439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EDB4BB-E082-9D41-8CE2-4A6744E0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44" y="1045205"/>
            <a:ext cx="445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F49E2203-3CCD-084E-9776-864B6D38F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074" y="5868780"/>
            <a:ext cx="5207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8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034A875-A2DE-3D4C-9C1C-58B1B183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Precipitações na Pré-Estação Chuvosa (dez/20 + </a:t>
            </a:r>
            <a:r>
              <a:rPr lang="pt-BR" altLang="pt-B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/21)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831B8BD-C4B0-314A-A9C5-C30E34CBE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21BD48E-EBDF-0645-BE7E-41DE6CE1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" y="1045205"/>
            <a:ext cx="4394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B5CCE35-7E40-FE44-AD87-7BF66F73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44" y="1045205"/>
            <a:ext cx="445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BC93DB7A-67C7-D742-9ABC-334F843C1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8013" y="5859807"/>
            <a:ext cx="5207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id="{5AFFFBFD-C102-B041-B293-A945A318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363" r="4326"/>
          <a:stretch>
            <a:fillRect/>
          </a:stretch>
        </p:blipFill>
        <p:spPr bwMode="auto">
          <a:xfrm>
            <a:off x="0" y="-26988"/>
            <a:ext cx="913288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7">
            <a:extLst>
              <a:ext uri="{FF2B5EF4-FFF2-40B4-BE49-F238E27FC236}">
                <a16:creationId xmlns:a16="http://schemas.microsoft.com/office/drawing/2014/main" id="{2B5A2CEB-252E-B04D-B768-A53E5E6E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68" y="332656"/>
            <a:ext cx="856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Precipitações na Pré-Estação Chuvosa (dez/20 + </a:t>
            </a:r>
            <a:r>
              <a:rPr lang="pt-BR" altLang="pt-BR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pt-BR" altLang="pt-B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/21)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8DDD526-A66F-4F4E-9A99-CB31D2F13C42}"/>
              </a:ext>
            </a:extLst>
          </p:cNvPr>
          <p:cNvGrpSpPr/>
          <p:nvPr/>
        </p:nvGrpSpPr>
        <p:grpSpPr>
          <a:xfrm>
            <a:off x="501650" y="1001564"/>
            <a:ext cx="8140700" cy="5925711"/>
            <a:chOff x="501650" y="1001564"/>
            <a:chExt cx="8140700" cy="5925711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ACB0916-508C-9143-B265-F74C5197E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820"/>
            <a:stretch/>
          </p:blipFill>
          <p:spPr>
            <a:xfrm>
              <a:off x="501650" y="1001564"/>
              <a:ext cx="8140700" cy="5171216"/>
            </a:xfrm>
            <a:prstGeom prst="rect">
              <a:avLst/>
            </a:prstGeom>
          </p:spPr>
        </p:pic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3831B8BD-C4B0-314A-A9C5-C30E34CBE1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827CCF1-8776-2745-8F15-3EB24D294B87}"/>
                </a:ext>
              </a:extLst>
            </p:cNvPr>
            <p:cNvSpPr txBox="1"/>
            <p:nvPr/>
          </p:nvSpPr>
          <p:spPr>
            <a:xfrm rot="16200000">
              <a:off x="929144" y="5786460"/>
              <a:ext cx="15823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Coreaú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97B086C-1E66-F84F-AB82-2F23CC8C31AD}"/>
                </a:ext>
              </a:extLst>
            </p:cNvPr>
            <p:cNvSpPr txBox="1"/>
            <p:nvPr/>
          </p:nvSpPr>
          <p:spPr>
            <a:xfrm rot="16200000">
              <a:off x="1542876" y="5786461"/>
              <a:ext cx="15823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Acaraú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A205B05-AA5F-2549-BCCF-3357490A7336}"/>
                </a:ext>
              </a:extLst>
            </p:cNvPr>
            <p:cNvSpPr txBox="1"/>
            <p:nvPr/>
          </p:nvSpPr>
          <p:spPr>
            <a:xfrm rot="16200000">
              <a:off x="2143330" y="5786460"/>
              <a:ext cx="15823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Litoral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F7D9E5CE-7233-B746-A959-BF97CE3052E0}"/>
                </a:ext>
              </a:extLst>
            </p:cNvPr>
            <p:cNvSpPr txBox="1"/>
            <p:nvPr/>
          </p:nvSpPr>
          <p:spPr>
            <a:xfrm rot="16200000">
              <a:off x="2743784" y="5786460"/>
              <a:ext cx="15823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 err="1"/>
                <a:t>Curu</a:t>
              </a:r>
              <a:endParaRPr lang="pt-BR" sz="1600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7CFD82A-3E71-9744-9260-FA401874B7DD}"/>
                </a:ext>
              </a:extLst>
            </p:cNvPr>
            <p:cNvSpPr txBox="1"/>
            <p:nvPr/>
          </p:nvSpPr>
          <p:spPr>
            <a:xfrm rot="16200000">
              <a:off x="3195151" y="5875911"/>
              <a:ext cx="176122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Metropolitana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98AC3B2-8A4B-6E4A-8B45-8010A70BE277}"/>
                </a:ext>
              </a:extLst>
            </p:cNvPr>
            <p:cNvSpPr txBox="1"/>
            <p:nvPr/>
          </p:nvSpPr>
          <p:spPr>
            <a:xfrm rot="16200000">
              <a:off x="3862613" y="5786460"/>
              <a:ext cx="15823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Baixo Jaguaribe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A312594-B63A-4848-8E03-9C2AF2714299}"/>
                </a:ext>
              </a:extLst>
            </p:cNvPr>
            <p:cNvSpPr txBox="1"/>
            <p:nvPr/>
          </p:nvSpPr>
          <p:spPr>
            <a:xfrm rot="16200000">
              <a:off x="4400222" y="5877383"/>
              <a:ext cx="17612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Serra da Ibiapaba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126285D7-D736-2142-8A5E-C7F30CCF4654}"/>
                </a:ext>
              </a:extLst>
            </p:cNvPr>
            <p:cNvSpPr txBox="1"/>
            <p:nvPr/>
          </p:nvSpPr>
          <p:spPr>
            <a:xfrm rot="16200000">
              <a:off x="4967996" y="5876648"/>
              <a:ext cx="17627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 err="1"/>
                <a:t>Setões</a:t>
              </a:r>
              <a:r>
                <a:rPr lang="pt-BR" sz="1600" dirty="0"/>
                <a:t> de </a:t>
              </a:r>
              <a:r>
                <a:rPr lang="pt-BR" sz="1600" dirty="0" err="1"/>
                <a:t>Crateus</a:t>
              </a:r>
              <a:endParaRPr lang="pt-BR" sz="1600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CD32D23-77B1-754F-9E67-6F0B7FF0FEE9}"/>
                </a:ext>
              </a:extLst>
            </p:cNvPr>
            <p:cNvSpPr txBox="1"/>
            <p:nvPr/>
          </p:nvSpPr>
          <p:spPr>
            <a:xfrm rot="16200000">
              <a:off x="5638160" y="5786460"/>
              <a:ext cx="15823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Banabuiú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C51D72B6-923B-7B49-A9B8-28CD265FEF9D}"/>
                </a:ext>
              </a:extLst>
            </p:cNvPr>
            <p:cNvSpPr txBox="1"/>
            <p:nvPr/>
          </p:nvSpPr>
          <p:spPr>
            <a:xfrm rot="16200000">
              <a:off x="6309087" y="5786459"/>
              <a:ext cx="15823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Médio Jaguaribe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2E430DE-BB72-C641-84FC-EC6583D7E724}"/>
                </a:ext>
              </a:extLst>
            </p:cNvPr>
            <p:cNvSpPr txBox="1"/>
            <p:nvPr/>
          </p:nvSpPr>
          <p:spPr>
            <a:xfrm rot="16200000">
              <a:off x="6810736" y="5786459"/>
              <a:ext cx="15823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Alto Jaguaribe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8BAFEC4-1C15-1342-B7C1-ADB0431AD9E8}"/>
                </a:ext>
              </a:extLst>
            </p:cNvPr>
            <p:cNvSpPr txBox="1"/>
            <p:nvPr/>
          </p:nvSpPr>
          <p:spPr>
            <a:xfrm rot="16200000">
              <a:off x="7411740" y="5786458"/>
              <a:ext cx="158232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600" dirty="0"/>
                <a:t>Salgado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00836F4E-46CB-4540-AE37-AA9F99A66161}"/>
              </a:ext>
            </a:extLst>
          </p:cNvPr>
          <p:cNvSpPr/>
          <p:nvPr/>
        </p:nvSpPr>
        <p:spPr>
          <a:xfrm>
            <a:off x="2038632" y="2540337"/>
            <a:ext cx="540819" cy="3625516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61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>
            <a:extLst>
              <a:ext uri="{FF2B5EF4-FFF2-40B4-BE49-F238E27FC236}">
                <a16:creationId xmlns:a16="http://schemas.microsoft.com/office/drawing/2014/main" id="{E2CB8CF5-8D20-9D42-B132-425362CF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27AE4BA-5FE2-4044-9906-15310FB59685}"/>
              </a:ext>
            </a:extLst>
          </p:cNvPr>
          <p:cNvSpPr txBox="1"/>
          <p:nvPr/>
        </p:nvSpPr>
        <p:spPr>
          <a:xfrm>
            <a:off x="0" y="23655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 Oceânicas</a:t>
            </a:r>
          </a:p>
        </p:txBody>
      </p:sp>
    </p:spTree>
    <p:extLst>
      <p:ext uri="{BB962C8B-B14F-4D97-AF65-F5344CB8AC3E}">
        <p14:creationId xmlns:p14="http://schemas.microsoft.com/office/powerpoint/2010/main" val="3382794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428</Words>
  <Application>Microsoft Macintosh PowerPoint</Application>
  <PresentationFormat>Apresentação na tela (4:3)</PresentationFormat>
  <Paragraphs>93</Paragraphs>
  <Slides>30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Meiry Sakamoto</dc:creator>
  <cp:lastModifiedBy>Meiry Sakamoto</cp:lastModifiedBy>
  <cp:revision>25</cp:revision>
  <dcterms:created xsi:type="dcterms:W3CDTF">2021-01-18T22:42:09Z</dcterms:created>
  <dcterms:modified xsi:type="dcterms:W3CDTF">2021-02-11T12:42:55Z</dcterms:modified>
</cp:coreProperties>
</file>