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80" r:id="rId8"/>
    <p:sldId id="260" r:id="rId9"/>
    <p:sldId id="261" r:id="rId10"/>
    <p:sldId id="262" r:id="rId11"/>
    <p:sldId id="268" r:id="rId12"/>
    <p:sldId id="269" r:id="rId13"/>
    <p:sldId id="270" r:id="rId14"/>
    <p:sldId id="271" r:id="rId15"/>
  </p:sldIdLst>
  <p:sldSz cx="13004800" cy="97536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708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16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204282D-36AF-411E-9FDA-A307D0E2AA2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421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3848040" y="9429840"/>
            <a:ext cx="2947680" cy="49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31800B9-CB17-4F3B-9961-67BDE17F535E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3848040" y="9429840"/>
            <a:ext cx="2947680" cy="495000"/>
          </a:xfrm>
          <a:custGeom>
            <a:avLst/>
            <a:gdLst/>
            <a:ahLst/>
            <a:cxnLst/>
            <a:rect l="l" t="t" r="r" b="b"/>
            <a:pathLst>
              <a:path w="9112" h="1483">
                <a:moveTo>
                  <a:pt x="0" y="0"/>
                </a:moveTo>
                <a:lnTo>
                  <a:pt x="9112" y="0"/>
                </a:lnTo>
                <a:lnTo>
                  <a:pt x="9112" y="1483"/>
                </a:lnTo>
                <a:lnTo>
                  <a:pt x="0" y="14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6720" cy="446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67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3848040" y="9429840"/>
            <a:ext cx="2947680" cy="49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88BC380-A53A-4252-8090-22E486235518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10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67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3848040" y="9429840"/>
            <a:ext cx="2947680" cy="49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3171729F-E79A-457F-8AE1-651370CF6E8A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11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67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3848040" y="9429840"/>
            <a:ext cx="2947680" cy="49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4ECF9250-3C54-4082-91FE-60E0968D3EA1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12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3848040" y="9431280"/>
            <a:ext cx="294912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A9DFB03-F100-46FA-A96A-16290E4FB4E8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2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3848040" y="9431280"/>
            <a:ext cx="294912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52C4532-1D78-4464-80EC-B559AF4D37F7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3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3848040" y="9431280"/>
            <a:ext cx="294912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17F484D-2D0A-4234-AAF0-F0083BD324F7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4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3848040" y="9431280"/>
            <a:ext cx="294912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17F484D-2D0A-4234-AAF0-F0083BD324F7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5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3848040" y="9431280"/>
            <a:ext cx="294912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E677FB6-5374-4F43-AB72-B2172A5225E9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6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3848040" y="9431280"/>
            <a:ext cx="294912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07D2D14-1171-4949-9B03-45A6B2F2336C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7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3848040" y="9431280"/>
            <a:ext cx="294912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E22DD6F-A77A-4353-9EFA-1D541CAEA5F6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8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3848040" y="9431280"/>
            <a:ext cx="294912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29A2D15D-7B02-4EAD-AA50-78AC5907039C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9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54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360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360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360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Imagem 39"/>
          <p:cNvPicPr/>
          <p:nvPr/>
        </p:nvPicPr>
        <p:blipFill>
          <a:blip r:embed="rId2"/>
          <a:stretch/>
        </p:blipFill>
        <p:spPr>
          <a:xfrm>
            <a:off x="2957040" y="2281320"/>
            <a:ext cx="7089480" cy="5656680"/>
          </a:xfrm>
          <a:prstGeom prst="rect">
            <a:avLst/>
          </a:prstGeom>
          <a:ln>
            <a:noFill/>
          </a:ln>
        </p:spPr>
      </p:pic>
      <p:pic>
        <p:nvPicPr>
          <p:cNvPr id="41" name="Imagem 40"/>
          <p:cNvPicPr/>
          <p:nvPr/>
        </p:nvPicPr>
        <p:blipFill>
          <a:blip r:embed="rId2"/>
          <a:stretch/>
        </p:blipFill>
        <p:spPr>
          <a:xfrm>
            <a:off x="2957040" y="2281320"/>
            <a:ext cx="7089480" cy="565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50160" y="2281680"/>
            <a:ext cx="11703600" cy="565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360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975240" y="3029760"/>
            <a:ext cx="11053080" cy="9686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50160" y="2281680"/>
            <a:ext cx="11703600" cy="565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360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360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360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Imagem 81"/>
          <p:cNvPicPr/>
          <p:nvPr/>
        </p:nvPicPr>
        <p:blipFill>
          <a:blip r:embed="rId2"/>
          <a:stretch/>
        </p:blipFill>
        <p:spPr>
          <a:xfrm>
            <a:off x="2957040" y="2281320"/>
            <a:ext cx="7089480" cy="5656680"/>
          </a:xfrm>
          <a:prstGeom prst="rect">
            <a:avLst/>
          </a:prstGeom>
          <a:ln>
            <a:noFill/>
          </a:ln>
        </p:spPr>
      </p:pic>
      <p:pic>
        <p:nvPicPr>
          <p:cNvPr id="83" name="Imagem 82"/>
          <p:cNvPicPr/>
          <p:nvPr/>
        </p:nvPicPr>
        <p:blipFill>
          <a:blip r:embed="rId2"/>
          <a:stretch/>
        </p:blipFill>
        <p:spPr>
          <a:xfrm>
            <a:off x="2957040" y="2281320"/>
            <a:ext cx="7089480" cy="565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50160" y="2281680"/>
            <a:ext cx="11703600" cy="565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360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360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975240" y="3029760"/>
            <a:ext cx="11053080" cy="9686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360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360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50160" y="2281680"/>
            <a:ext cx="1170360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Imagem 123"/>
          <p:cNvPicPr/>
          <p:nvPr/>
        </p:nvPicPr>
        <p:blipFill>
          <a:blip r:embed="rId2"/>
          <a:stretch/>
        </p:blipFill>
        <p:spPr>
          <a:xfrm>
            <a:off x="2957040" y="2281320"/>
            <a:ext cx="7089480" cy="5656680"/>
          </a:xfrm>
          <a:prstGeom prst="rect">
            <a:avLst/>
          </a:prstGeom>
          <a:ln>
            <a:noFill/>
          </a:ln>
        </p:spPr>
      </p:pic>
      <p:pic>
        <p:nvPicPr>
          <p:cNvPr id="125" name="Imagem 124"/>
          <p:cNvPicPr/>
          <p:nvPr/>
        </p:nvPicPr>
        <p:blipFill>
          <a:blip r:embed="rId2"/>
          <a:stretch/>
        </p:blipFill>
        <p:spPr>
          <a:xfrm>
            <a:off x="2957040" y="2281320"/>
            <a:ext cx="7089480" cy="565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975240" y="3029760"/>
            <a:ext cx="11053080" cy="9686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56566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75240" y="3029760"/>
            <a:ext cx="11053080" cy="208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646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5016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647040" y="2281680"/>
            <a:ext cx="571104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82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45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0" y="9489960"/>
            <a:ext cx="13004280" cy="266400"/>
          </a:xfrm>
          <a:custGeom>
            <a:avLst/>
            <a:gdLst/>
            <a:ahLst/>
            <a:cxnLst/>
            <a:rect l="l" t="t" r="r" b="b"/>
            <a:pathLst>
              <a:path w="36124" h="742">
                <a:moveTo>
                  <a:pt x="0" y="0"/>
                </a:moveTo>
                <a:lnTo>
                  <a:pt x="36124" y="0"/>
                </a:lnTo>
                <a:lnTo>
                  <a:pt x="36124" y="742"/>
                </a:lnTo>
                <a:lnTo>
                  <a:pt x="0" y="742"/>
                </a:lnTo>
                <a:lnTo>
                  <a:pt x="0" y="0"/>
                </a:lnTo>
                <a:close/>
              </a:path>
            </a:pathLst>
          </a:custGeom>
          <a:solidFill>
            <a:srgbClr val="00A74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0" y="9323280"/>
            <a:ext cx="13004280" cy="114120"/>
          </a:xfrm>
          <a:custGeom>
            <a:avLst/>
            <a:gdLst/>
            <a:ahLst/>
            <a:cxnLst/>
            <a:rect l="l" t="t" r="r" b="b"/>
            <a:pathLst>
              <a:path w="36124" h="319">
                <a:moveTo>
                  <a:pt x="0" y="0"/>
                </a:moveTo>
                <a:lnTo>
                  <a:pt x="36124" y="0"/>
                </a:lnTo>
                <a:lnTo>
                  <a:pt x="36124" y="319"/>
                </a:lnTo>
                <a:lnTo>
                  <a:pt x="0" y="319"/>
                </a:lnTo>
                <a:lnTo>
                  <a:pt x="0" y="0"/>
                </a:lnTo>
                <a:close/>
              </a:path>
            </a:pathLst>
          </a:custGeom>
          <a:solidFill>
            <a:srgbClr val="F38F1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3"/>
          <p:cNvPicPr/>
          <p:nvPr/>
        </p:nvPicPr>
        <p:blipFill>
          <a:blip r:embed="rId14"/>
          <a:stretch/>
        </p:blipFill>
        <p:spPr>
          <a:xfrm>
            <a:off x="149400" y="8507520"/>
            <a:ext cx="372600" cy="50760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>
            <a:off x="4308480" y="9040680"/>
            <a:ext cx="4387320" cy="51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080" cy="162684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2000"/>
              </a:lnSpc>
            </a:pPr>
            <a:r>
              <a:rPr lang="en-GB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Clique para editar o título mestre</a:t>
            </a:r>
            <a:endParaRPr lang="en-GB" sz="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dt"/>
          </p:nvPr>
        </p:nvSpPr>
        <p:spPr>
          <a:xfrm>
            <a:off x="893880" y="9040680"/>
            <a:ext cx="2923920" cy="5173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5A2CDCA-E9A8-45C2-B77D-E0FA5862E8B6}" type="datetime1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>
                <a:lnSpc>
                  <a:spcPct val="100000"/>
                </a:lnSpc>
              </a:pPr>
              <a:t>01/08/2018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9185400" y="9040680"/>
            <a:ext cx="2923920" cy="5173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142460-1AAD-4CCD-8477-27AA9C372E65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9489960"/>
            <a:ext cx="13004280" cy="266400"/>
          </a:xfrm>
          <a:custGeom>
            <a:avLst/>
            <a:gdLst/>
            <a:ahLst/>
            <a:cxnLst/>
            <a:rect l="l" t="t" r="r" b="b"/>
            <a:pathLst>
              <a:path w="36124" h="742">
                <a:moveTo>
                  <a:pt x="0" y="0"/>
                </a:moveTo>
                <a:lnTo>
                  <a:pt x="36124" y="0"/>
                </a:lnTo>
                <a:lnTo>
                  <a:pt x="36124" y="742"/>
                </a:lnTo>
                <a:lnTo>
                  <a:pt x="0" y="742"/>
                </a:lnTo>
                <a:lnTo>
                  <a:pt x="0" y="0"/>
                </a:lnTo>
                <a:close/>
              </a:path>
            </a:pathLst>
          </a:custGeom>
          <a:solidFill>
            <a:srgbClr val="00A74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0" y="9323280"/>
            <a:ext cx="13004280" cy="114120"/>
          </a:xfrm>
          <a:custGeom>
            <a:avLst/>
            <a:gdLst/>
            <a:ahLst/>
            <a:cxnLst/>
            <a:rect l="l" t="t" r="r" b="b"/>
            <a:pathLst>
              <a:path w="36124" h="319">
                <a:moveTo>
                  <a:pt x="0" y="0"/>
                </a:moveTo>
                <a:lnTo>
                  <a:pt x="36124" y="0"/>
                </a:lnTo>
                <a:lnTo>
                  <a:pt x="36124" y="319"/>
                </a:lnTo>
                <a:lnTo>
                  <a:pt x="0" y="319"/>
                </a:lnTo>
                <a:lnTo>
                  <a:pt x="0" y="0"/>
                </a:lnTo>
                <a:close/>
              </a:path>
            </a:pathLst>
          </a:custGeom>
          <a:solidFill>
            <a:srgbClr val="F38F1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Picture 3"/>
          <p:cNvPicPr/>
          <p:nvPr/>
        </p:nvPicPr>
        <p:blipFill>
          <a:blip r:embed="rId14"/>
          <a:stretch/>
        </p:blipFill>
        <p:spPr>
          <a:xfrm>
            <a:off x="149400" y="8507520"/>
            <a:ext cx="372600" cy="507600"/>
          </a:xfrm>
          <a:prstGeom prst="rect">
            <a:avLst/>
          </a:prstGeom>
          <a:ln>
            <a:noFill/>
          </a:ln>
        </p:spPr>
      </p:pic>
      <p:sp>
        <p:nvSpPr>
          <p:cNvPr id="45" name="CustomShape 3"/>
          <p:cNvSpPr/>
          <p:nvPr/>
        </p:nvSpPr>
        <p:spPr>
          <a:xfrm>
            <a:off x="4308480" y="9040680"/>
            <a:ext cx="4387320" cy="51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893880" y="9040680"/>
            <a:ext cx="2923920" cy="5173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94C320B-D29C-4E81-B2F2-833198C58786}" type="datetime1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>
                <a:lnSpc>
                  <a:spcPct val="100000"/>
                </a:lnSpc>
              </a:pPr>
              <a:t>01/08/2018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9185400" y="9040680"/>
            <a:ext cx="2923920" cy="5173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A96A566-8964-4289-BC53-620FD5F5464C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9489960"/>
            <a:ext cx="13004280" cy="266400"/>
          </a:xfrm>
          <a:custGeom>
            <a:avLst/>
            <a:gdLst/>
            <a:ahLst/>
            <a:cxnLst/>
            <a:rect l="l" t="t" r="r" b="b"/>
            <a:pathLst>
              <a:path w="36124" h="742">
                <a:moveTo>
                  <a:pt x="0" y="0"/>
                </a:moveTo>
                <a:lnTo>
                  <a:pt x="36124" y="0"/>
                </a:lnTo>
                <a:lnTo>
                  <a:pt x="36124" y="742"/>
                </a:lnTo>
                <a:lnTo>
                  <a:pt x="0" y="742"/>
                </a:lnTo>
                <a:lnTo>
                  <a:pt x="0" y="0"/>
                </a:lnTo>
                <a:close/>
              </a:path>
            </a:pathLst>
          </a:custGeom>
          <a:solidFill>
            <a:srgbClr val="00A74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"/>
          <p:cNvSpPr/>
          <p:nvPr/>
        </p:nvSpPr>
        <p:spPr>
          <a:xfrm>
            <a:off x="0" y="9323280"/>
            <a:ext cx="13004280" cy="114120"/>
          </a:xfrm>
          <a:custGeom>
            <a:avLst/>
            <a:gdLst/>
            <a:ahLst/>
            <a:cxnLst/>
            <a:rect l="l" t="t" r="r" b="b"/>
            <a:pathLst>
              <a:path w="36124" h="319">
                <a:moveTo>
                  <a:pt x="0" y="0"/>
                </a:moveTo>
                <a:lnTo>
                  <a:pt x="36124" y="0"/>
                </a:lnTo>
                <a:lnTo>
                  <a:pt x="36124" y="319"/>
                </a:lnTo>
                <a:lnTo>
                  <a:pt x="0" y="319"/>
                </a:lnTo>
                <a:lnTo>
                  <a:pt x="0" y="0"/>
                </a:lnTo>
                <a:close/>
              </a:path>
            </a:pathLst>
          </a:custGeom>
          <a:solidFill>
            <a:srgbClr val="F38F1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6" name="Picture 3"/>
          <p:cNvPicPr/>
          <p:nvPr/>
        </p:nvPicPr>
        <p:blipFill>
          <a:blip r:embed="rId14"/>
          <a:stretch/>
        </p:blipFill>
        <p:spPr>
          <a:xfrm>
            <a:off x="149400" y="8507520"/>
            <a:ext cx="372600" cy="50760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4308480" y="9040680"/>
            <a:ext cx="4387320" cy="51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974880" y="3030480"/>
            <a:ext cx="11054880" cy="20905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2000"/>
              </a:lnSpc>
            </a:pPr>
            <a:r>
              <a:rPr lang="en-GB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Clique para editar o título mestre</a:t>
            </a:r>
            <a:endParaRPr lang="en-GB" sz="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dt"/>
          </p:nvPr>
        </p:nvSpPr>
        <p:spPr>
          <a:xfrm>
            <a:off x="893880" y="9040680"/>
            <a:ext cx="2923920" cy="5173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20339D0-6D4A-4EFB-87A0-417B2586FE18}" type="datetime1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>
                <a:lnSpc>
                  <a:spcPct val="100000"/>
                </a:lnSpc>
              </a:pPr>
              <a:t>01/08/2018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9185400" y="9040680"/>
            <a:ext cx="2923920" cy="5173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E2060E5-4412-4724-92E0-54CDE7F0D7A6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4"/>
          <p:cNvPicPr/>
          <p:nvPr/>
        </p:nvPicPr>
        <p:blipFill>
          <a:blip r:embed="rId3"/>
          <a:stretch/>
        </p:blipFill>
        <p:spPr>
          <a:xfrm>
            <a:off x="4502160" y="447480"/>
            <a:ext cx="3936600" cy="1071360"/>
          </a:xfrm>
          <a:prstGeom prst="rect">
            <a:avLst/>
          </a:prstGeom>
          <a:ln>
            <a:noFill/>
          </a:ln>
        </p:spPr>
      </p:pic>
      <p:pic>
        <p:nvPicPr>
          <p:cNvPr id="168" name="Picture 14"/>
          <p:cNvPicPr/>
          <p:nvPr/>
        </p:nvPicPr>
        <p:blipFill>
          <a:blip r:embed="rId4"/>
          <a:srcRect t="20881" b="25132"/>
          <a:stretch/>
        </p:blipFill>
        <p:spPr>
          <a:xfrm>
            <a:off x="4879855" y="8188656"/>
            <a:ext cx="1880596" cy="1015463"/>
          </a:xfrm>
          <a:prstGeom prst="rect">
            <a:avLst/>
          </a:prstGeom>
          <a:ln>
            <a:noFill/>
          </a:ln>
        </p:spPr>
      </p:pic>
      <p:pic>
        <p:nvPicPr>
          <p:cNvPr id="169" name="Picture 15"/>
          <p:cNvPicPr/>
          <p:nvPr/>
        </p:nvPicPr>
        <p:blipFill>
          <a:blip r:embed="rId5"/>
          <a:stretch/>
        </p:blipFill>
        <p:spPr>
          <a:xfrm>
            <a:off x="6784663" y="8386516"/>
            <a:ext cx="3394419" cy="632827"/>
          </a:xfrm>
          <a:prstGeom prst="rect">
            <a:avLst/>
          </a:prstGeom>
          <a:ln>
            <a:noFill/>
          </a:ln>
        </p:spPr>
      </p:pic>
      <p:pic>
        <p:nvPicPr>
          <p:cNvPr id="170" name="Picture 7"/>
          <p:cNvPicPr/>
          <p:nvPr/>
        </p:nvPicPr>
        <p:blipFill>
          <a:blip r:embed="rId6"/>
          <a:stretch/>
        </p:blipFill>
        <p:spPr>
          <a:xfrm>
            <a:off x="957958" y="8298607"/>
            <a:ext cx="2331150" cy="994153"/>
          </a:xfrm>
          <a:prstGeom prst="rect">
            <a:avLst/>
          </a:prstGeom>
          <a:ln>
            <a:noFill/>
          </a:ln>
        </p:spPr>
      </p:pic>
      <p:pic>
        <p:nvPicPr>
          <p:cNvPr id="171" name="Picture 9"/>
          <p:cNvPicPr/>
          <p:nvPr/>
        </p:nvPicPr>
        <p:blipFill>
          <a:blip r:embed="rId7"/>
          <a:srcRect r="86528"/>
          <a:stretch/>
        </p:blipFill>
        <p:spPr>
          <a:xfrm>
            <a:off x="3363738" y="8106770"/>
            <a:ext cx="1605562" cy="1198870"/>
          </a:xfrm>
          <a:prstGeom prst="rect">
            <a:avLst/>
          </a:prstGeom>
          <a:ln>
            <a:noFill/>
          </a:ln>
        </p:spPr>
      </p:pic>
      <p:pic>
        <p:nvPicPr>
          <p:cNvPr id="172" name="Picture 3"/>
          <p:cNvPicPr/>
          <p:nvPr/>
        </p:nvPicPr>
        <p:blipFill>
          <a:blip r:embed="rId8"/>
          <a:stretch/>
        </p:blipFill>
        <p:spPr>
          <a:xfrm>
            <a:off x="0" y="2275920"/>
            <a:ext cx="13018680" cy="5743800"/>
          </a:xfrm>
          <a:prstGeom prst="rect">
            <a:avLst/>
          </a:prstGeom>
          <a:ln w="9360"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4022208" y="7362416"/>
            <a:ext cx="5303520" cy="46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Fortaleza,  </a:t>
            </a:r>
            <a:r>
              <a:rPr lang="pt-BR" sz="2400" b="0" strike="noStrike" spc="-1" dirty="0" smtClean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26 </a:t>
            </a:r>
            <a:r>
              <a:rPr lang="pt-BR" sz="2400" b="0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de julho de 2018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645000" y="3868200"/>
            <a:ext cx="6071760" cy="460080"/>
          </a:xfrm>
          <a:prstGeom prst="rect">
            <a:avLst/>
          </a:prstGeom>
          <a:noFill/>
          <a:ln w="936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Comitê de Monitoramento das Ações de Convivência com o Semiárido/CE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2217600" y="2629336"/>
            <a:ext cx="8713440" cy="923760"/>
          </a:xfrm>
          <a:prstGeom prst="rect">
            <a:avLst/>
          </a:prstGeom>
          <a:noFill/>
          <a:ln w="936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SITUAÇÃO DO ABASTECIMENTO DE ÁGUA DAS SEDES MUNICIPAIS  DO ESTADO DO CEARÁ </a:t>
            </a:r>
          </a:p>
          <a:p>
            <a:pPr algn="ctr">
              <a:lnSpc>
                <a:spcPct val="100000"/>
              </a:lnSpc>
            </a:pP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600" b="1" strike="noStrike" spc="-1" dirty="0">
              <a:solidFill>
                <a:srgbClr val="FCCD04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Relator: Gianni Lima (COGERH)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Colaboração: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Helder Cortez (CAGECE)</a:t>
            </a:r>
          </a:p>
          <a:p>
            <a:pPr algn="ctr">
              <a:lnSpc>
                <a:spcPct val="100000"/>
              </a:lnSpc>
            </a:pPr>
            <a:r>
              <a:rPr lang="pt-BR" sz="1400" b="1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Lúcio Sampaio (CAGECE)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Gerências Regionais (COGERH)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Unidades Negócio (CAGECE)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Elano Joca (COGERH)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Bruno Rebouças (COGERH)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Disney paulino (COGERH</a:t>
            </a:r>
            <a:r>
              <a:rPr lang="pt-BR" sz="1600" b="1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)</a:t>
            </a:r>
            <a:r>
              <a:rPr lang="pt-BR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André Cunha (SOHIDRA)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rgbClr val="FCCD0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Ana Araújo (COGERH)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C45F2057-41AB-4B95-915F-F453E31C70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5619" y="8355754"/>
            <a:ext cx="704850" cy="7905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73945E1-9CCA-4C7A-855E-98819E953B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1931" y="8195197"/>
            <a:ext cx="1501654" cy="1015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01520" y="78840"/>
            <a:ext cx="12801240" cy="9155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76200" dir="8100000" algn="tr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228" name="CustomShape 2"/>
          <p:cNvSpPr/>
          <p:nvPr/>
        </p:nvSpPr>
        <p:spPr>
          <a:xfrm>
            <a:off x="858960" y="2219760"/>
            <a:ext cx="3214440" cy="11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824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1. BOA VIAGEM (AGO, 0,09 )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2. DEP. IRAPUAN PINHEIRO (JUL 0,15*)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3. MOMBAÇA (atual 0,0 )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935280" y="3897720"/>
            <a:ext cx="3066480" cy="11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2040" indent="-12168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1. CASCAVEL (NOV 2,37)</a:t>
            </a:r>
          </a:p>
          <a:p>
            <a:pPr marL="122040" indent="-121680"/>
            <a:r>
              <a:rPr lang="pt-BR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2. PINDORETAMA (NOV 2,37)</a:t>
            </a:r>
          </a:p>
          <a:p>
            <a:pPr marL="122040" indent="-12168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2040" indent="-12168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2040" indent="-12168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2040" indent="-12168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3943440" y="3890880"/>
            <a:ext cx="3033830" cy="765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3. RUSSAS (OUT, poços)</a:t>
            </a:r>
            <a:endParaRPr lang="pt-BR" sz="1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>
              <a:lnSpc>
                <a:spcPct val="93000"/>
              </a:lnSpc>
            </a:pPr>
            <a:r>
              <a:rPr lang="pt-BR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4. PIQUET CARNEIRO (OUT 0,11)</a:t>
            </a:r>
            <a:endParaRPr lang="pt-B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5"/>
          <p:cNvSpPr/>
          <p:nvPr/>
        </p:nvSpPr>
        <p:spPr>
          <a:xfrm>
            <a:off x="1001520" y="1612080"/>
            <a:ext cx="5143320" cy="507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42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CRÍTICIDADE ALTA: MANANCIAL PRINCIPAL EM COLAPSO ATUAL OU ATÉ 31/AGO/2018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6"/>
          <p:cNvSpPr/>
          <p:nvPr/>
        </p:nvSpPr>
        <p:spPr>
          <a:xfrm>
            <a:off x="1010880" y="3233880"/>
            <a:ext cx="5062680" cy="5230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42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CRITICIDADE MÉDIA : MANANCIAL PRINCIPAL EM COLAPSO OU ABASTECIMENTO PARCIAL ENTRE SET-OUT/18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7"/>
          <p:cNvSpPr/>
          <p:nvPr/>
        </p:nvSpPr>
        <p:spPr>
          <a:xfrm>
            <a:off x="3843000" y="2221560"/>
            <a:ext cx="3302280" cy="100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4. MONSENHOR TABOSA (atual 0,01)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5. PEREIRO (JUL 0,07*)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8"/>
          <p:cNvSpPr/>
          <p:nvPr/>
        </p:nvSpPr>
        <p:spPr>
          <a:xfrm>
            <a:off x="858960" y="5304600"/>
            <a:ext cx="2844360" cy="100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1. ARATUBA  (NOV, poços)</a:t>
            </a:r>
          </a:p>
          <a:p>
            <a:pPr marL="343260" indent="-342900"/>
            <a:r>
              <a:rPr lang="pt-BR" sz="1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2. BEBERIBE (DEZ poços)</a:t>
            </a:r>
            <a:endParaRPr lang="pt-BR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3. ICAPUÍ  (NOV, poços)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4. MULUNGU (NOV, poços)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9"/>
          <p:cNvSpPr/>
          <p:nvPr/>
        </p:nvSpPr>
        <p:spPr>
          <a:xfrm>
            <a:off x="3883680" y="5296680"/>
            <a:ext cx="2475720" cy="130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5. PACOTI  (NOV, poços)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6. PALMÁCIA (NOV, poços)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2040" indent="-12168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7. CATARINA (OUT 0,90)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10"/>
          <p:cNvSpPr/>
          <p:nvPr/>
        </p:nvSpPr>
        <p:spPr>
          <a:xfrm>
            <a:off x="990000" y="4662360"/>
            <a:ext cx="5126400" cy="524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42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SITUAÇÃO DE ALERTA: RISCO DE COLAPSO DO MANANCIAL ENTRE  NOV-DEZ/18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11"/>
          <p:cNvSpPr/>
          <p:nvPr/>
        </p:nvSpPr>
        <p:spPr>
          <a:xfrm>
            <a:off x="7245360" y="2184480"/>
            <a:ext cx="2844360" cy="39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1. ACARAÚ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2. ALTO SANTO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3. ARACATI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4. ARARIPE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5. BAIXIO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6. CAMPOS SALES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7. CATUNDA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8. CAPISTRANO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9. CARIÚS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10. CRATEÚS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11. ERERÊ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12. FORTIM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13. GRANJEIRO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14. IBARETAMA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15. ICÓ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16. IPAPORANGA 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17. INDEPENDÊNCIA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18. IPAUMIRIM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19. IRACEMA </a:t>
            </a:r>
          </a:p>
          <a:p>
            <a:pPr marL="325080" indent="-324720"/>
            <a:r>
              <a:rPr lang="pt-BR" sz="1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20. ITAPIÚNA</a:t>
            </a:r>
            <a:endParaRPr lang="pt-BR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21. JAGUARUANA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12"/>
          <p:cNvSpPr/>
          <p:nvPr/>
        </p:nvSpPr>
        <p:spPr>
          <a:xfrm>
            <a:off x="7392960" y="1604880"/>
            <a:ext cx="4571640" cy="523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42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LOCALIDADES COM ABASTECIMENTO NORMALIZADO ATÉ O FINAL DE 2018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13"/>
          <p:cNvSpPr/>
          <p:nvPr/>
        </p:nvSpPr>
        <p:spPr>
          <a:xfrm>
            <a:off x="1644480" y="577800"/>
            <a:ext cx="99720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RESUMO DA SITUAÇÃO DE ABASTECIMENTO DAS SEDES MUNICIPAIS EM </a:t>
            </a:r>
            <a:r>
              <a:rPr lang="pt-BR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26/JUL/2018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14"/>
          <p:cNvSpPr/>
          <p:nvPr/>
        </p:nvSpPr>
        <p:spPr>
          <a:xfrm>
            <a:off x="10103040" y="2187360"/>
            <a:ext cx="2571480" cy="42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22. JUCÁS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23. LIMOEIRO DO NORTE 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24. MARANGUAPE</a:t>
            </a:r>
          </a:p>
          <a:p>
            <a:pPr marL="325080" indent="-324720">
              <a:lnSpc>
                <a:spcPct val="100000"/>
              </a:lnSpc>
            </a:pPr>
            <a:r>
              <a:rPr lang="pt-BR" sz="1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25. MILHÃ</a:t>
            </a:r>
            <a:endParaRPr lang="pt-BR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26. NOVA OLINDA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27. NOVO ORIENTE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28. QUIXERÉ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29. PARAMBU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30. PEDRA BRANCA 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31. PENTECOSTE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32. POTENGI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33. POTIRETAMA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34. QUIXELÔ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35. SABOEIRO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36. SALITRE 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37. SANTANA DO ACARAÚ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38 SÃO JOÃO JAGUARIBE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39. SENADOR POMPEU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40. SOLONÓPOLE </a:t>
            </a:r>
            <a:endParaRPr lang="pt-BR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41. TABULEIRO DO  NORTE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42. TAMBORIL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43. UMARI 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15"/>
          <p:cNvSpPr/>
          <p:nvPr/>
        </p:nvSpPr>
        <p:spPr>
          <a:xfrm>
            <a:off x="7145280" y="7020000"/>
            <a:ext cx="5357520" cy="17856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16"/>
          <p:cNvSpPr/>
          <p:nvPr/>
        </p:nvSpPr>
        <p:spPr>
          <a:xfrm>
            <a:off x="7216920" y="7097720"/>
            <a:ext cx="5257800" cy="14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Obs.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1. As cores na denominação das localidades indicam a sua classificação anterior, relativa a 15 de maio de 2018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2. A categoria VERDE relaciona localidades que apresentavam risco de desabastecimento em 2018 e que saíram dessa situação durante este ano, devido à recarga do manancial ou ações emergenciais de governo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17"/>
          <p:cNvSpPr/>
          <p:nvPr/>
        </p:nvSpPr>
        <p:spPr>
          <a:xfrm>
            <a:off x="930240" y="7020000"/>
            <a:ext cx="5143320" cy="17856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8"/>
          <p:cNvSpPr/>
          <p:nvPr/>
        </p:nvSpPr>
        <p:spPr>
          <a:xfrm>
            <a:off x="1216080" y="7263000"/>
            <a:ext cx="4628880" cy="13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5080" indent="-324720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LEGENDA: CIDADE (MÊS, VOLUME)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MÊS: prazo previsto para o esvaziamento do manancial principal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324720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VOLUME: reserva atual em milhões de m</a:t>
            </a:r>
            <a:r>
              <a:rPr lang="pt-BR" sz="14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</a:t>
            </a:r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não se aplica no caso de poços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ustomShape 13"/>
          <p:cNvSpPr/>
          <p:nvPr/>
        </p:nvSpPr>
        <p:spPr>
          <a:xfrm>
            <a:off x="937056" y="6298584"/>
            <a:ext cx="4385562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* Dados não atualização no portal hidro.ce.gov.br</a:t>
            </a:r>
            <a:endParaRPr lang="pt-B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24048" y="49920"/>
            <a:ext cx="12801240" cy="9155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76200" dir="8100000" algn="tr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246" name="CustomShape 2"/>
          <p:cNvSpPr/>
          <p:nvPr/>
        </p:nvSpPr>
        <p:spPr>
          <a:xfrm>
            <a:off x="1692876" y="1134436"/>
            <a:ext cx="5439089" cy="80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ALTO SANTO  </a:t>
            </a:r>
            <a:r>
              <a:rPr lang="pt-BR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abr</a:t>
            </a:r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ARACATI poços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BAIXIO </a:t>
            </a:r>
            <a:r>
              <a:rPr lang="pt-BR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abr</a:t>
            </a:r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CAMPOS SALES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Poço da Pedra </a:t>
            </a:r>
            <a:r>
              <a:rPr lang="pt-BR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jun</a:t>
            </a:r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PP5 &gt;2019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CANINDÉ 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São Mateus set/2019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Gen, Sampaio &gt;2019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CARIRIAÇU  </a:t>
            </a:r>
            <a:r>
              <a:rPr lang="pt-BR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nov</a:t>
            </a:r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CATUNDA 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Carmina set/2019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Poços &gt;2019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CAPISTRANO &gt;2019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CARIÚS &gt;2019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CRATEÚS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Carnaubal+Batalhão:ago/19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Araras: &gt;2019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ERERÊ &gt;2019 poços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FORTIM &gt;2018 poços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GRANJEIRO </a:t>
            </a:r>
            <a:r>
              <a:rPr lang="pt-BR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jan</a:t>
            </a:r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IBARETAMA &gt;2019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ICÓ mar a set/2019 (depende da alocação)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IGUATU </a:t>
            </a:r>
            <a:r>
              <a:rPr lang="pt-BR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ago</a:t>
            </a:r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IPAPORANGA  </a:t>
            </a:r>
            <a:r>
              <a:rPr lang="pt-BR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jun</a:t>
            </a:r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INDEPENDÊNCIA &gt;2019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IPAUMIRIM </a:t>
            </a:r>
            <a:r>
              <a:rPr lang="pt-BR" sz="1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abr</a:t>
            </a:r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IRACEMA 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Canafístula  jul/2019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Figueiredo &gt;2019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JAGUARUANA &gt;2018 poços</a:t>
            </a:r>
          </a:p>
          <a:p>
            <a:pPr marL="325080" indent="-431640"/>
            <a:r>
              <a:rPr lang="pt-BR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</a:p>
        </p:txBody>
      </p:sp>
      <p:sp>
        <p:nvSpPr>
          <p:cNvPr id="247" name="CustomShape 3"/>
          <p:cNvSpPr/>
          <p:nvPr/>
        </p:nvSpPr>
        <p:spPr>
          <a:xfrm>
            <a:off x="1101960" y="447840"/>
            <a:ext cx="11232720" cy="523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4"/>
          <p:cNvSpPr/>
          <p:nvPr/>
        </p:nvSpPr>
        <p:spPr>
          <a:xfrm>
            <a:off x="1930680" y="447480"/>
            <a:ext cx="997200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LOCALIDADES COM HISTÓRICO DE RISCO DE ABASTECIMENTO QUE DEVERÃO SER MONITORADAS AO LONGO DE 2019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6691962" y="1272819"/>
            <a:ext cx="5210718" cy="534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ITAPIÚNA </a:t>
            </a:r>
            <a:r>
              <a:rPr lang="pt-BR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jan</a:t>
            </a:r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/2018</a:t>
            </a: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JUCÁS &gt;2019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LIMOEIRO DO NORTE  &gt;2019 (AMR </a:t>
            </a:r>
            <a:r>
              <a:rPr lang="pt-BR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Eixão</a:t>
            </a:r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MILHÃ </a:t>
            </a:r>
            <a:r>
              <a:rPr lang="pt-BR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mai</a:t>
            </a:r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/2019</a:t>
            </a: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NOVO ORIENTE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Flo do Campo: dez/2018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Poços &gt;2018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QUIXERÉ &gt;2019 poços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PARAMBU mar/2019 (Facundo)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PEDRA BRANCA  </a:t>
            </a:r>
            <a:r>
              <a:rPr lang="pt-BR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abr</a:t>
            </a:r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PENTECOSTE &gt;2019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POTENGI &gt;2019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POTIRETAMA &gt;2019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QUIXELÔ &gt;2019 poços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SABOEIRO &gt;2019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SALITRE  &gt;2018 poços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SÃO JOÃO JAGUARIBE &gt;2018 poços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SENADOR POMPEU &gt;2019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SOLONÓPOLE </a:t>
            </a:r>
            <a:r>
              <a:rPr lang="pt-BR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fev</a:t>
            </a:r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TABULEIRO DO  NORTE &gt;2019 (AMR </a:t>
            </a:r>
            <a:r>
              <a:rPr lang="pt-BR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Eixão</a:t>
            </a:r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TAMBORIL &gt;2019 (AMR Araras)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/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UMARI  </a:t>
            </a:r>
            <a:r>
              <a:rPr lang="pt-BR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abr</a:t>
            </a:r>
            <a:r>
              <a:rPr lang="pt-BR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5080" indent="-43164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6934320" y="6496200"/>
            <a:ext cx="525780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Localidade / prazo de reserva do manancial principal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Line 1"/>
          <p:cNvSpPr/>
          <p:nvPr/>
        </p:nvSpPr>
        <p:spPr>
          <a:xfrm>
            <a:off x="2245680" y="1469160"/>
            <a:ext cx="849636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"/>
          <p:cNvSpPr/>
          <p:nvPr/>
        </p:nvSpPr>
        <p:spPr>
          <a:xfrm>
            <a:off x="1716120" y="683280"/>
            <a:ext cx="9572400" cy="88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TENDÊNCIAS PARA CONDIÇÕES DE ANOMALIA DE TEMPERATURA DA SUPERFÍCIE DO MAR (SST) DO PACÍFICO JUN/2018 (EL NIÑO X LA NIÑA)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Line 3"/>
          <p:cNvSpPr/>
          <p:nvPr/>
        </p:nvSpPr>
        <p:spPr>
          <a:xfrm>
            <a:off x="2245680" y="683280"/>
            <a:ext cx="849636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2371" y="2562359"/>
            <a:ext cx="7333967" cy="488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m 4"/>
          <p:cNvPicPr/>
          <p:nvPr/>
        </p:nvPicPr>
        <p:blipFill>
          <a:blip r:embed="rId3"/>
          <a:stretch/>
        </p:blipFill>
        <p:spPr>
          <a:xfrm>
            <a:off x="4044960" y="7901280"/>
            <a:ext cx="4914720" cy="856800"/>
          </a:xfrm>
          <a:prstGeom prst="rect">
            <a:avLst/>
          </a:prstGeom>
          <a:ln>
            <a:noFill/>
          </a:ln>
        </p:spPr>
      </p:pic>
      <p:sp>
        <p:nvSpPr>
          <p:cNvPr id="179" name="Line 1"/>
          <p:cNvSpPr/>
          <p:nvPr/>
        </p:nvSpPr>
        <p:spPr>
          <a:xfrm>
            <a:off x="2245680" y="1701176"/>
            <a:ext cx="849636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2037960" y="965336"/>
            <a:ext cx="8918280" cy="88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RESUMO DA PRECIPITAÇÕES OBSERVADAS ENTRE FEV E MAI/2018 POR REGIÕES CLIMATOLÓGICAS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Line 3"/>
          <p:cNvSpPr/>
          <p:nvPr/>
        </p:nvSpPr>
        <p:spPr>
          <a:xfrm>
            <a:off x="2245680" y="915296"/>
            <a:ext cx="849636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783" y="2746328"/>
            <a:ext cx="58864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6561" y="2703466"/>
            <a:ext cx="58959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ine 1"/>
          <p:cNvSpPr/>
          <p:nvPr/>
        </p:nvSpPr>
        <p:spPr>
          <a:xfrm>
            <a:off x="2038320" y="1204200"/>
            <a:ext cx="8496360" cy="144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958680" y="340920"/>
            <a:ext cx="11448000" cy="880560"/>
          </a:xfrm>
          <a:custGeom>
            <a:avLst/>
            <a:gdLst/>
            <a:ahLst/>
            <a:cxnLst/>
            <a:rect l="l" t="t" r="r" b="b"/>
            <a:pathLst>
              <a:path w="22988" h="2447">
                <a:moveTo>
                  <a:pt x="0" y="0"/>
                </a:moveTo>
                <a:lnTo>
                  <a:pt x="22988" y="0"/>
                </a:lnTo>
                <a:lnTo>
                  <a:pt x="22988" y="2447"/>
                </a:lnTo>
                <a:lnTo>
                  <a:pt x="0" y="244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Evolução do Volume Armazenado nos Reservatórios Monitorados pela COGERH (</a:t>
            </a:r>
            <a:r>
              <a:rPr lang="pt-BR" sz="2400" b="1" strike="noStrike" spc="-1" dirty="0" err="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jan</a:t>
            </a:r>
            <a:r>
              <a:rPr lang="pt-BR" sz="2400" b="1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/1995 – </a:t>
            </a:r>
            <a:r>
              <a:rPr lang="pt-BR" sz="2400" b="1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jul</a:t>
            </a:r>
            <a:r>
              <a:rPr lang="pt-BR" sz="2400" b="1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/2018</a:t>
            </a:r>
            <a:r>
              <a:rPr lang="pt-BR" sz="2400" b="1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Line 3"/>
          <p:cNvSpPr/>
          <p:nvPr/>
        </p:nvSpPr>
        <p:spPr>
          <a:xfrm>
            <a:off x="2038320" y="266400"/>
            <a:ext cx="8496360" cy="180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6" y="1574752"/>
            <a:ext cx="11793267" cy="72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ine 1"/>
          <p:cNvSpPr/>
          <p:nvPr/>
        </p:nvSpPr>
        <p:spPr>
          <a:xfrm>
            <a:off x="2245680" y="1469160"/>
            <a:ext cx="849636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2"/>
          <p:cNvSpPr/>
          <p:nvPr/>
        </p:nvSpPr>
        <p:spPr>
          <a:xfrm>
            <a:off x="2037960" y="683280"/>
            <a:ext cx="8918280" cy="88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Histórico do Aporte Hídrico dos Açudes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Gerenciados pela COGERH 14/06/18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Line 3"/>
          <p:cNvSpPr/>
          <p:nvPr/>
        </p:nvSpPr>
        <p:spPr>
          <a:xfrm>
            <a:off x="2245680" y="683280"/>
            <a:ext cx="849636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9" name="Picture 2"/>
          <p:cNvPicPr/>
          <p:nvPr/>
        </p:nvPicPr>
        <p:blipFill>
          <a:blip r:embed="rId3"/>
          <a:stretch/>
        </p:blipFill>
        <p:spPr>
          <a:xfrm>
            <a:off x="988200" y="2590920"/>
            <a:ext cx="11300040" cy="442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ine 1"/>
          <p:cNvSpPr/>
          <p:nvPr/>
        </p:nvSpPr>
        <p:spPr>
          <a:xfrm>
            <a:off x="2245680" y="1469160"/>
            <a:ext cx="849636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2"/>
          <p:cNvSpPr/>
          <p:nvPr/>
        </p:nvSpPr>
        <p:spPr>
          <a:xfrm>
            <a:off x="2037960" y="683280"/>
            <a:ext cx="8918280" cy="88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Histórico do Aporte Hídrico dos Açudes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Gerenciados pela COGERH </a:t>
            </a:r>
            <a:r>
              <a:rPr lang="pt-BR" sz="2000" b="1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pt-BR" sz="2000" b="1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Jul</a:t>
            </a:r>
            <a:r>
              <a:rPr lang="pt-BR" sz="2000" b="1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Line 3"/>
          <p:cNvSpPr/>
          <p:nvPr/>
        </p:nvSpPr>
        <p:spPr>
          <a:xfrm>
            <a:off x="2245680" y="683280"/>
            <a:ext cx="849636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28" y="2530926"/>
            <a:ext cx="11351411" cy="438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3785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Line 1"/>
          <p:cNvSpPr/>
          <p:nvPr/>
        </p:nvSpPr>
        <p:spPr>
          <a:xfrm>
            <a:off x="2245680" y="1469160"/>
            <a:ext cx="849636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2"/>
          <p:cNvSpPr/>
          <p:nvPr/>
        </p:nvSpPr>
        <p:spPr>
          <a:xfrm>
            <a:off x="2037960" y="683280"/>
            <a:ext cx="8918280" cy="88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Reservatórios em Condições Extremas de Reserva (Máxima e Mpinima) </a:t>
            </a:r>
            <a:r>
              <a:rPr lang="pt-BR" sz="2000" b="1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Jul</a:t>
            </a:r>
            <a:r>
              <a:rPr lang="pt-BR" sz="2000" b="1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/2018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Line 3"/>
          <p:cNvSpPr/>
          <p:nvPr/>
        </p:nvSpPr>
        <p:spPr>
          <a:xfrm>
            <a:off x="2245680" y="683280"/>
            <a:ext cx="849636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67" y="2762237"/>
            <a:ext cx="10282216" cy="507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1019175"/>
            <a:ext cx="6416901" cy="814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7502400" y="464760"/>
            <a:ext cx="5501880" cy="88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Percentual de armazenamento por reservatório </a:t>
            </a:r>
            <a:r>
              <a:rPr lang="pt-BR" sz="2000" b="1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</a:t>
            </a:r>
            <a:r>
              <a:rPr lang="pt-BR" sz="2000" b="1" strike="noStrike" spc="-1" dirty="0" err="1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Jul</a:t>
            </a:r>
            <a:r>
              <a:rPr lang="pt-BR" sz="2000" b="1" strike="noStrike" spc="-1" dirty="0" smtClean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/18</a:t>
            </a:r>
            <a:r>
              <a:rPr lang="pt-BR" sz="2000" b="1" strike="noStrike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Line 2"/>
          <p:cNvSpPr/>
          <p:nvPr/>
        </p:nvSpPr>
        <p:spPr>
          <a:xfrm>
            <a:off x="7788240" y="1549080"/>
            <a:ext cx="500040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Line 3"/>
          <p:cNvSpPr/>
          <p:nvPr/>
        </p:nvSpPr>
        <p:spPr>
          <a:xfrm>
            <a:off x="7788240" y="233280"/>
            <a:ext cx="500040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1900080" y="1316160"/>
            <a:ext cx="3665160" cy="195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9" name="Imagem 7"/>
          <p:cNvPicPr/>
          <p:nvPr/>
        </p:nvPicPr>
        <p:blipFill>
          <a:blip r:embed="rId3"/>
          <a:stretch/>
        </p:blipFill>
        <p:spPr>
          <a:xfrm>
            <a:off x="11506320" y="7745400"/>
            <a:ext cx="945720" cy="947520"/>
          </a:xfrm>
          <a:prstGeom prst="rect">
            <a:avLst/>
          </a:prstGeom>
          <a:ln>
            <a:noFill/>
          </a:ln>
        </p:spPr>
      </p:pic>
      <p:sp>
        <p:nvSpPr>
          <p:cNvPr id="200" name="CustomShape 5"/>
          <p:cNvSpPr/>
          <p:nvPr/>
        </p:nvSpPr>
        <p:spPr>
          <a:xfrm>
            <a:off x="11003040" y="8764560"/>
            <a:ext cx="187128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9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PORTAL HIDRO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9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www.hidro.ce.gov.br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9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Acesso em 20/07/2016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955800" y="8972640"/>
            <a:ext cx="2522160" cy="202680"/>
          </a:xfrm>
          <a:custGeom>
            <a:avLst/>
            <a:gdLst/>
            <a:ahLst/>
            <a:cxnLst/>
            <a:rect l="l" t="t" r="r" b="b"/>
            <a:pathLst>
              <a:path w="5283" h="564">
                <a:moveTo>
                  <a:pt x="0" y="0"/>
                </a:moveTo>
                <a:lnTo>
                  <a:pt x="5283" y="0"/>
                </a:lnTo>
                <a:lnTo>
                  <a:pt x="5283" y="564"/>
                </a:lnTo>
                <a:lnTo>
                  <a:pt x="0" y="56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PGothic"/>
              </a:rPr>
              <a:t>FONTE: COGERH 05/03/2018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Picture 61"/>
          <p:cNvPicPr/>
          <p:nvPr/>
        </p:nvPicPr>
        <p:blipFill>
          <a:blip r:embed="rId4"/>
          <a:stretch/>
        </p:blipFill>
        <p:spPr>
          <a:xfrm>
            <a:off x="7942680" y="4701600"/>
            <a:ext cx="3660480" cy="2453400"/>
          </a:xfrm>
          <a:prstGeom prst="rect">
            <a:avLst/>
          </a:prstGeom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2" y="183680"/>
            <a:ext cx="7416538" cy="899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4"/>
          <p:cNvSpPr/>
          <p:nvPr/>
        </p:nvSpPr>
        <p:spPr>
          <a:xfrm>
            <a:off x="7511760" y="42791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15" y="438553"/>
            <a:ext cx="10960780" cy="8668706"/>
          </a:xfrm>
          <a:prstGeom prst="rect">
            <a:avLst/>
          </a:prstGeom>
        </p:spPr>
      </p:pic>
      <p:sp>
        <p:nvSpPr>
          <p:cNvPr id="210" name="CustomShape 2"/>
          <p:cNvSpPr/>
          <p:nvPr/>
        </p:nvSpPr>
        <p:spPr>
          <a:xfrm>
            <a:off x="7145280" y="804960"/>
            <a:ext cx="5928840" cy="88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MAPA DA SITUAÇÃO DE ABASTECIMENTO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DAS SEDES MUNICIPAIS </a:t>
            </a:r>
            <a:r>
              <a:rPr lang="pt-BR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Jul-2018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Line 3"/>
          <p:cNvSpPr/>
          <p:nvPr/>
        </p:nvSpPr>
        <p:spPr>
          <a:xfrm>
            <a:off x="7645320" y="1804680"/>
            <a:ext cx="485784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Line 1"/>
          <p:cNvSpPr/>
          <p:nvPr/>
        </p:nvSpPr>
        <p:spPr>
          <a:xfrm>
            <a:off x="7645320" y="733320"/>
            <a:ext cx="4857840" cy="360"/>
          </a:xfrm>
          <a:prstGeom prst="line">
            <a:avLst/>
          </a:prstGeom>
          <a:ln w="1908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7664040" y="5002920"/>
            <a:ext cx="5214600" cy="2285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 flipH="1">
            <a:off x="7816320" y="5432040"/>
            <a:ext cx="204840" cy="142380"/>
          </a:xfrm>
          <a:prstGeom prst="rect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 flipH="1">
            <a:off x="7816320" y="5717880"/>
            <a:ext cx="204840" cy="142380"/>
          </a:xfrm>
          <a:prstGeom prst="rect">
            <a:avLst/>
          </a:prstGeom>
          <a:solidFill>
            <a:srgbClr val="FF99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8"/>
          <p:cNvSpPr/>
          <p:nvPr/>
        </p:nvSpPr>
        <p:spPr>
          <a:xfrm flipH="1">
            <a:off x="7816320" y="6003360"/>
            <a:ext cx="204840" cy="142380"/>
          </a:xfrm>
          <a:prstGeom prst="rect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9"/>
          <p:cNvSpPr/>
          <p:nvPr/>
        </p:nvSpPr>
        <p:spPr>
          <a:xfrm flipH="1">
            <a:off x="7816320" y="6289200"/>
            <a:ext cx="204840" cy="142380"/>
          </a:xfrm>
          <a:prstGeom prst="rect">
            <a:avLst/>
          </a:prstGeom>
          <a:solidFill>
            <a:srgbClr val="339733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0"/>
          <p:cNvSpPr/>
          <p:nvPr/>
        </p:nvSpPr>
        <p:spPr>
          <a:xfrm flipH="1">
            <a:off x="7990509" y="6646320"/>
            <a:ext cx="102291" cy="142380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1"/>
          <p:cNvSpPr/>
          <p:nvPr/>
        </p:nvSpPr>
        <p:spPr>
          <a:xfrm flipH="1" flipV="1">
            <a:off x="8094601" y="6693360"/>
            <a:ext cx="45719" cy="47100"/>
          </a:xfrm>
          <a:prstGeom prst="ellipse">
            <a:avLst/>
          </a:prstGeom>
          <a:solidFill>
            <a:schemeClr val="tx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2"/>
          <p:cNvSpPr/>
          <p:nvPr/>
        </p:nvSpPr>
        <p:spPr>
          <a:xfrm>
            <a:off x="8278560" y="5469840"/>
            <a:ext cx="48574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Manancial crítico  atualmente ou até </a:t>
            </a:r>
            <a:r>
              <a:rPr lang="pt-BR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ago</a:t>
            </a:r>
            <a:r>
              <a:rPr lang="pt-B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/18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17"/>
          <p:cNvSpPr/>
          <p:nvPr/>
        </p:nvSpPr>
        <p:spPr>
          <a:xfrm>
            <a:off x="8211240" y="5030640"/>
            <a:ext cx="48574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LEGENDA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13"/>
          <p:cNvSpPr/>
          <p:nvPr/>
        </p:nvSpPr>
        <p:spPr>
          <a:xfrm>
            <a:off x="8281800" y="5729400"/>
            <a:ext cx="48574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Manancial crítico  entre set-out/18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14"/>
          <p:cNvSpPr/>
          <p:nvPr/>
        </p:nvSpPr>
        <p:spPr>
          <a:xfrm>
            <a:off x="8268120" y="6003360"/>
            <a:ext cx="48574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Manancial crítico  entre </a:t>
            </a:r>
            <a:r>
              <a:rPr lang="pt-BR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nov</a:t>
            </a:r>
            <a:r>
              <a:rPr lang="pt-B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-dez/18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15"/>
          <p:cNvSpPr/>
          <p:nvPr/>
        </p:nvSpPr>
        <p:spPr>
          <a:xfrm>
            <a:off x="8282520" y="6306120"/>
            <a:ext cx="48574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Localidade com abastecimento normal em 2018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16"/>
          <p:cNvSpPr/>
          <p:nvPr/>
        </p:nvSpPr>
        <p:spPr>
          <a:xfrm>
            <a:off x="8282520" y="6635880"/>
            <a:ext cx="48574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pt-B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Sedes Municipais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8729</TotalTime>
  <Words>855</Words>
  <Application>Microsoft Office PowerPoint</Application>
  <PresentationFormat>Personalizar</PresentationFormat>
  <Paragraphs>190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Gianni</dc:creator>
  <cp:lastModifiedBy>gianni</cp:lastModifiedBy>
  <cp:revision>728</cp:revision>
  <cp:lastPrinted>2017-08-31T14:08:05Z</cp:lastPrinted>
  <dcterms:created xsi:type="dcterms:W3CDTF">1601-01-01T00:00:00Z</dcterms:created>
  <dcterms:modified xsi:type="dcterms:W3CDTF">2018-08-01T18:10:44Z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16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